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91"/>
  </p:notesMasterIdLst>
  <p:handoutMasterIdLst>
    <p:handoutMasterId r:id="rId92"/>
  </p:handoutMasterIdLst>
  <p:sldIdLst>
    <p:sldId id="1594" r:id="rId2"/>
    <p:sldId id="1555" r:id="rId3"/>
    <p:sldId id="1574" r:id="rId4"/>
    <p:sldId id="1579" r:id="rId5"/>
    <p:sldId id="1572" r:id="rId6"/>
    <p:sldId id="1608" r:id="rId7"/>
    <p:sldId id="1609" r:id="rId8"/>
    <p:sldId id="1576" r:id="rId9"/>
    <p:sldId id="1575" r:id="rId10"/>
    <p:sldId id="1583" r:id="rId11"/>
    <p:sldId id="1580" r:id="rId12"/>
    <p:sldId id="1610" r:id="rId13"/>
    <p:sldId id="1577" r:id="rId14"/>
    <p:sldId id="1556" r:id="rId15"/>
    <p:sldId id="1582" r:id="rId16"/>
    <p:sldId id="1586" r:id="rId17"/>
    <p:sldId id="1599" r:id="rId18"/>
    <p:sldId id="1151" r:id="rId19"/>
    <p:sldId id="1152" r:id="rId20"/>
    <p:sldId id="1611" r:id="rId21"/>
    <p:sldId id="398" r:id="rId22"/>
    <p:sldId id="925" r:id="rId23"/>
    <p:sldId id="1037" r:id="rId24"/>
    <p:sldId id="1146" r:id="rId25"/>
    <p:sldId id="394" r:id="rId26"/>
    <p:sldId id="399" r:id="rId27"/>
    <p:sldId id="1162" r:id="rId28"/>
    <p:sldId id="393" r:id="rId29"/>
    <p:sldId id="1587" r:id="rId30"/>
    <p:sldId id="1588" r:id="rId31"/>
    <p:sldId id="1584" r:id="rId32"/>
    <p:sldId id="1585" r:id="rId33"/>
    <p:sldId id="1589" r:id="rId34"/>
    <p:sldId id="1592" r:id="rId35"/>
    <p:sldId id="269" r:id="rId36"/>
    <p:sldId id="1590" r:id="rId37"/>
    <p:sldId id="1600" r:id="rId38"/>
    <p:sldId id="1604" r:id="rId39"/>
    <p:sldId id="1166" r:id="rId40"/>
    <p:sldId id="1390" r:id="rId41"/>
    <p:sldId id="1612" r:id="rId42"/>
    <p:sldId id="1394" r:id="rId43"/>
    <p:sldId id="391" r:id="rId44"/>
    <p:sldId id="390" r:id="rId45"/>
    <p:sldId id="389" r:id="rId46"/>
    <p:sldId id="370" r:id="rId47"/>
    <p:sldId id="1169" r:id="rId48"/>
    <p:sldId id="1164" r:id="rId49"/>
    <p:sldId id="1165" r:id="rId50"/>
    <p:sldId id="1168" r:id="rId51"/>
    <p:sldId id="1441" r:id="rId52"/>
    <p:sldId id="1613" r:id="rId53"/>
    <p:sldId id="1605" r:id="rId54"/>
    <p:sldId id="1438" r:id="rId55"/>
    <p:sldId id="979" r:id="rId56"/>
    <p:sldId id="1601" r:id="rId57"/>
    <p:sldId id="1316" r:id="rId58"/>
    <p:sldId id="1528" r:id="rId59"/>
    <p:sldId id="1318" r:id="rId60"/>
    <p:sldId id="1323" r:id="rId61"/>
    <p:sldId id="1324" r:id="rId62"/>
    <p:sldId id="1244" r:id="rId63"/>
    <p:sldId id="1325" r:id="rId64"/>
    <p:sldId id="1326" r:id="rId65"/>
    <p:sldId id="1246" r:id="rId66"/>
    <p:sldId id="1333" r:id="rId67"/>
    <p:sldId id="1546" r:id="rId68"/>
    <p:sldId id="1258" r:id="rId69"/>
    <p:sldId id="1259" r:id="rId70"/>
    <p:sldId id="290" r:id="rId71"/>
    <p:sldId id="292" r:id="rId72"/>
    <p:sldId id="293" r:id="rId73"/>
    <p:sldId id="294" r:id="rId74"/>
    <p:sldId id="295" r:id="rId75"/>
    <p:sldId id="622" r:id="rId76"/>
    <p:sldId id="623" r:id="rId77"/>
    <p:sldId id="624" r:id="rId78"/>
    <p:sldId id="1520" r:id="rId79"/>
    <p:sldId id="1545" r:id="rId80"/>
    <p:sldId id="1262" r:id="rId81"/>
    <p:sldId id="1602" r:id="rId82"/>
    <p:sldId id="615" r:id="rId83"/>
    <p:sldId id="616" r:id="rId84"/>
    <p:sldId id="617" r:id="rId85"/>
    <p:sldId id="618" r:id="rId86"/>
    <p:sldId id="619" r:id="rId87"/>
    <p:sldId id="620" r:id="rId88"/>
    <p:sldId id="621" r:id="rId89"/>
    <p:sldId id="1614" r:id="rId90"/>
  </p:sldIdLst>
  <p:sldSz cx="13716000" cy="10287000"/>
  <p:notesSz cx="6858000" cy="9144000"/>
  <p:defaultTextStyle>
    <a:defPPr>
      <a:defRPr lang="pt-BR"/>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684213" indent="-227013"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1370013" indent="-455613"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2055813" indent="-684213"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2741613" indent="-912813"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F7F7F7"/>
    <a:srgbClr val="FFFFFF"/>
    <a:srgbClr val="95B3D7"/>
    <a:srgbClr val="4F81BD"/>
    <a:srgbClr val="A18736"/>
    <a:srgbClr val="BF9000"/>
    <a:srgbClr val="FFF2CC"/>
    <a:srgbClr val="5A7EAB"/>
  </p:clrMru>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987" autoAdjust="0"/>
    <p:restoredTop sz="95226" autoAdjust="0"/>
  </p:normalViewPr>
  <p:slideViewPr>
    <p:cSldViewPr>
      <p:cViewPr varScale="1">
        <p:scale>
          <a:sx n="52" d="100"/>
          <a:sy n="52" d="100"/>
        </p:scale>
        <p:origin x="1502" y="72"/>
      </p:cViewPr>
      <p:guideLst>
        <p:guide orient="horz" pos="3240"/>
        <p:guide orient="horz" pos="3989"/>
        <p:guide orient="horz" pos="1403"/>
        <p:guide orient="horz" pos="5418"/>
        <p:guide orient="horz" pos="1605"/>
        <p:guide pos="5273"/>
        <p:guide pos="4592"/>
        <p:guide pos="8221"/>
        <p:guide pos="8302"/>
        <p:guide pos="62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990"/>
    </p:cViewPr>
  </p:sorterViewPr>
  <p:notesViewPr>
    <p:cSldViewPr>
      <p:cViewPr varScale="1">
        <p:scale>
          <a:sx n="88" d="100"/>
          <a:sy n="88" d="100"/>
        </p:scale>
        <p:origin x="3822"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mn-cs"/>
              </a:defRPr>
            </a:lvl1pPr>
          </a:lstStyle>
          <a:p>
            <a:pPr>
              <a:defRPr/>
            </a:pPr>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mn-cs"/>
              </a:defRPr>
            </a:lvl1pPr>
          </a:lstStyle>
          <a:p>
            <a:pPr>
              <a:defRPr/>
            </a:pPr>
            <a:fld id="{408D82E2-B886-44C2-95DD-C7C42788A535}" type="datetimeFigureOut">
              <a:rPr lang="pt-BR"/>
              <a:pPr>
                <a:defRPr/>
              </a:pPr>
              <a:t>21/08/2025</a:t>
            </a:fld>
            <a:endParaRPr lang="pt-B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mn-cs"/>
              </a:defRPr>
            </a:lvl1pPr>
          </a:lstStyle>
          <a:p>
            <a:pPr>
              <a:defRPr/>
            </a:pPr>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15701CEA-DE78-4029-9BC8-E780BB823C7F}" type="slidenum">
              <a:rPr lang="pt-BR" altLang="pt-BR"/>
              <a:pPr/>
              <a:t>‹nº›</a:t>
            </a:fld>
            <a:endParaRPr lang="pt-BR" altLang="pt-B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EF86D207-A175-48C5-92EA-2875D661BCE8}" type="datetimeFigureOut">
              <a:rPr lang="pt-BR"/>
              <a:pPr>
                <a:defRPr/>
              </a:pPr>
              <a:t>21/08/2025</a:t>
            </a:fld>
            <a:endParaRPr lang="pt-BR" dirty="0"/>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fld id="{8FE16E0C-F861-474F-8359-CA55762CA815}" type="slidenum">
              <a:rPr lang="pt-BR" altLang="pt-BR"/>
              <a:pPr/>
              <a:t>‹nº›</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ern="1200">
        <a:solidFill>
          <a:schemeClr val="tx1"/>
        </a:solidFill>
        <a:latin typeface="+mn-lt"/>
        <a:ea typeface="+mn-ea"/>
        <a:cs typeface="+mn-cs"/>
      </a:defRPr>
    </a:lvl1pPr>
    <a:lvl2pPr marL="684213" algn="l" rtl="0" eaLnBrk="0" fontAlgn="base" hangingPunct="0">
      <a:spcBef>
        <a:spcPct val="30000"/>
      </a:spcBef>
      <a:spcAft>
        <a:spcPct val="0"/>
      </a:spcAft>
      <a:defRPr kern="1200">
        <a:solidFill>
          <a:schemeClr val="tx1"/>
        </a:solidFill>
        <a:latin typeface="+mn-lt"/>
        <a:ea typeface="+mn-ea"/>
        <a:cs typeface="+mn-cs"/>
      </a:defRPr>
    </a:lvl2pPr>
    <a:lvl3pPr marL="1370013" algn="l" rtl="0" eaLnBrk="0" fontAlgn="base" hangingPunct="0">
      <a:spcBef>
        <a:spcPct val="30000"/>
      </a:spcBef>
      <a:spcAft>
        <a:spcPct val="0"/>
      </a:spcAft>
      <a:defRPr kern="1200">
        <a:solidFill>
          <a:schemeClr val="tx1"/>
        </a:solidFill>
        <a:latin typeface="+mn-lt"/>
        <a:ea typeface="+mn-ea"/>
        <a:cs typeface="+mn-cs"/>
      </a:defRPr>
    </a:lvl3pPr>
    <a:lvl4pPr marL="2055813" algn="l" rtl="0" eaLnBrk="0" fontAlgn="base" hangingPunct="0">
      <a:spcBef>
        <a:spcPct val="30000"/>
      </a:spcBef>
      <a:spcAft>
        <a:spcPct val="0"/>
      </a:spcAft>
      <a:defRPr kern="1200">
        <a:solidFill>
          <a:schemeClr val="tx1"/>
        </a:solidFill>
        <a:latin typeface="+mn-lt"/>
        <a:ea typeface="+mn-ea"/>
        <a:cs typeface="+mn-cs"/>
      </a:defRPr>
    </a:lvl4pPr>
    <a:lvl5pPr marL="2741613" algn="l" rtl="0" eaLnBrk="0" fontAlgn="base" hangingPunct="0">
      <a:spcBef>
        <a:spcPct val="30000"/>
      </a:spcBef>
      <a:spcAft>
        <a:spcPct val="0"/>
      </a:spcAft>
      <a:defRPr kern="1200">
        <a:solidFill>
          <a:schemeClr val="tx1"/>
        </a:solidFill>
        <a:latin typeface="+mn-lt"/>
        <a:ea typeface="+mn-ea"/>
        <a:cs typeface="+mn-cs"/>
      </a:defRPr>
    </a:lvl5pPr>
    <a:lvl6pPr marL="3428091" algn="l" defTabSz="1371239" rtl="0" eaLnBrk="1" latinLnBrk="0" hangingPunct="1">
      <a:defRPr sz="1800" kern="1200">
        <a:solidFill>
          <a:schemeClr val="tx1"/>
        </a:solidFill>
        <a:latin typeface="+mn-lt"/>
        <a:ea typeface="+mn-ea"/>
        <a:cs typeface="+mn-cs"/>
      </a:defRPr>
    </a:lvl6pPr>
    <a:lvl7pPr marL="4113710" algn="l" defTabSz="1371239" rtl="0" eaLnBrk="1" latinLnBrk="0" hangingPunct="1">
      <a:defRPr sz="1800" kern="1200">
        <a:solidFill>
          <a:schemeClr val="tx1"/>
        </a:solidFill>
        <a:latin typeface="+mn-lt"/>
        <a:ea typeface="+mn-ea"/>
        <a:cs typeface="+mn-cs"/>
      </a:defRPr>
    </a:lvl7pPr>
    <a:lvl8pPr marL="4799328" algn="l" defTabSz="1371239" rtl="0" eaLnBrk="1" latinLnBrk="0" hangingPunct="1">
      <a:defRPr sz="1800" kern="1200">
        <a:solidFill>
          <a:schemeClr val="tx1"/>
        </a:solidFill>
        <a:latin typeface="+mn-lt"/>
        <a:ea typeface="+mn-ea"/>
        <a:cs typeface="+mn-cs"/>
      </a:defRPr>
    </a:lvl8pPr>
    <a:lvl9pPr marL="5484947" algn="l" defTabSz="137123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26627"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26628" name="Espaço Reservado para Número de Slide 3"/>
          <p:cNvSpPr>
            <a:spLocks noGrp="1"/>
          </p:cNvSpPr>
          <p:nvPr>
            <p:ph type="sldNum" sz="quarter" idx="5"/>
          </p:nvPr>
        </p:nvSpPr>
        <p:spPr bwMode="auto">
          <a:noFill/>
          <a:ln>
            <a:miter lim="800000"/>
            <a:headEnd/>
            <a:tailEnd/>
          </a:ln>
        </p:spPr>
        <p:txBody>
          <a:bodyPr/>
          <a:lstStyle/>
          <a:p>
            <a:fld id="{8C5592B9-8919-461A-94EF-E9FB796617FE}" type="slidenum">
              <a:rPr lang="pt-BR" altLang="pt-BR">
                <a:ea typeface="MS PGothic" pitchFamily="34" charset="-128"/>
              </a:rPr>
              <a:pPr/>
              <a:t>18</a:t>
            </a:fld>
            <a:endParaRPr lang="pt-BR" altLang="pt-BR">
              <a:ea typeface="MS PGothic"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60419"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60420" name="Espaço Reservado para Número de Slide 3"/>
          <p:cNvSpPr>
            <a:spLocks noGrp="1"/>
          </p:cNvSpPr>
          <p:nvPr>
            <p:ph type="sldNum" sz="quarter" idx="5"/>
          </p:nvPr>
        </p:nvSpPr>
        <p:spPr bwMode="auto">
          <a:noFill/>
          <a:ln>
            <a:miter lim="800000"/>
            <a:headEnd/>
            <a:tailEnd/>
          </a:ln>
        </p:spPr>
        <p:txBody>
          <a:bodyPr/>
          <a:lstStyle/>
          <a:p>
            <a:fld id="{1F2B387E-C79C-427B-9F65-007C1F5C5336}" type="slidenum">
              <a:rPr lang="pt-BR" altLang="pt-BR">
                <a:ea typeface="MS PGothic" pitchFamily="34" charset="-128"/>
              </a:rPr>
              <a:pPr/>
              <a:t>42</a:t>
            </a:fld>
            <a:endParaRPr lang="pt-BR" altLang="pt-BR">
              <a:ea typeface="MS PGothic"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62467"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62468" name="Espaço Reservado para Número de Slide 3"/>
          <p:cNvSpPr>
            <a:spLocks noGrp="1"/>
          </p:cNvSpPr>
          <p:nvPr>
            <p:ph type="sldNum" sz="quarter" idx="5"/>
          </p:nvPr>
        </p:nvSpPr>
        <p:spPr bwMode="auto">
          <a:noFill/>
          <a:ln>
            <a:miter lim="800000"/>
            <a:headEnd/>
            <a:tailEnd/>
          </a:ln>
        </p:spPr>
        <p:txBody>
          <a:bodyPr/>
          <a:lstStyle/>
          <a:p>
            <a:fld id="{AAFDFF65-8C33-4241-A426-39858D03A348}" type="slidenum">
              <a:rPr lang="pt-BR" altLang="pt-BR">
                <a:ea typeface="MS PGothic" pitchFamily="34" charset="-128"/>
              </a:rPr>
              <a:pPr/>
              <a:t>43</a:t>
            </a:fld>
            <a:endParaRPr lang="pt-BR" altLang="pt-BR">
              <a:ea typeface="MS PGothic"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64515"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64516" name="Espaço Reservado para Número de Slide 3"/>
          <p:cNvSpPr>
            <a:spLocks noGrp="1"/>
          </p:cNvSpPr>
          <p:nvPr>
            <p:ph type="sldNum" sz="quarter" idx="5"/>
          </p:nvPr>
        </p:nvSpPr>
        <p:spPr bwMode="auto">
          <a:noFill/>
          <a:ln>
            <a:miter lim="800000"/>
            <a:headEnd/>
            <a:tailEnd/>
          </a:ln>
        </p:spPr>
        <p:txBody>
          <a:bodyPr/>
          <a:lstStyle/>
          <a:p>
            <a:fld id="{0C1CA62B-A580-4C52-8D27-EEF6A998EEF0}" type="slidenum">
              <a:rPr lang="pt-BR" altLang="pt-BR">
                <a:ea typeface="MS PGothic" pitchFamily="34" charset="-128"/>
              </a:rPr>
              <a:pPr/>
              <a:t>44</a:t>
            </a:fld>
            <a:endParaRPr lang="pt-BR" altLang="pt-BR">
              <a:ea typeface="MS PGothic"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66563"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66564" name="Espaço Reservado para Número de Slide 3"/>
          <p:cNvSpPr>
            <a:spLocks noGrp="1"/>
          </p:cNvSpPr>
          <p:nvPr>
            <p:ph type="sldNum" sz="quarter" idx="5"/>
          </p:nvPr>
        </p:nvSpPr>
        <p:spPr bwMode="auto">
          <a:noFill/>
          <a:ln>
            <a:miter lim="800000"/>
            <a:headEnd/>
            <a:tailEnd/>
          </a:ln>
        </p:spPr>
        <p:txBody>
          <a:bodyPr/>
          <a:lstStyle/>
          <a:p>
            <a:fld id="{F1C7C466-7EFE-4A42-B9A0-0F0BBF800B15}" type="slidenum">
              <a:rPr lang="pt-BR" altLang="pt-BR">
                <a:ea typeface="MS PGothic" pitchFamily="34" charset="-128"/>
              </a:rPr>
              <a:pPr/>
              <a:t>45</a:t>
            </a:fld>
            <a:endParaRPr lang="pt-BR" altLang="pt-BR">
              <a:ea typeface="MS PGothic"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68611"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68612" name="Espaço Reservado para Número de Slide 3"/>
          <p:cNvSpPr>
            <a:spLocks noGrp="1"/>
          </p:cNvSpPr>
          <p:nvPr>
            <p:ph type="sldNum" sz="quarter" idx="5"/>
          </p:nvPr>
        </p:nvSpPr>
        <p:spPr bwMode="auto">
          <a:noFill/>
          <a:ln>
            <a:miter lim="800000"/>
            <a:headEnd/>
            <a:tailEnd/>
          </a:ln>
        </p:spPr>
        <p:txBody>
          <a:bodyPr/>
          <a:lstStyle/>
          <a:p>
            <a:fld id="{174B44E0-20BF-49BD-896B-EB3AB53D9015}" type="slidenum">
              <a:rPr lang="pt-BR" altLang="pt-BR">
                <a:ea typeface="MS PGothic" pitchFamily="34" charset="-128"/>
              </a:rPr>
              <a:pPr/>
              <a:t>46</a:t>
            </a:fld>
            <a:endParaRPr lang="pt-BR" altLang="pt-BR">
              <a:ea typeface="MS PGothic"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70659"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70660" name="Espaço Reservado para Número de Slide 3"/>
          <p:cNvSpPr>
            <a:spLocks noGrp="1"/>
          </p:cNvSpPr>
          <p:nvPr>
            <p:ph type="sldNum" sz="quarter" idx="5"/>
          </p:nvPr>
        </p:nvSpPr>
        <p:spPr bwMode="auto">
          <a:noFill/>
          <a:ln>
            <a:miter lim="800000"/>
            <a:headEnd/>
            <a:tailEnd/>
          </a:ln>
        </p:spPr>
        <p:txBody>
          <a:bodyPr/>
          <a:lstStyle/>
          <a:p>
            <a:fld id="{E6A96596-B4E4-4FA4-90E1-30237FF12A47}" type="slidenum">
              <a:rPr lang="pt-BR" altLang="pt-BR">
                <a:ea typeface="MS PGothic" pitchFamily="34" charset="-128"/>
              </a:rPr>
              <a:pPr/>
              <a:t>47</a:t>
            </a:fld>
            <a:endParaRPr lang="pt-BR" altLang="pt-BR">
              <a:ea typeface="MS PGothic"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73731"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73732" name="Espaço Reservado para Número de Slide 3"/>
          <p:cNvSpPr>
            <a:spLocks noGrp="1"/>
          </p:cNvSpPr>
          <p:nvPr>
            <p:ph type="sldNum" sz="quarter" idx="5"/>
          </p:nvPr>
        </p:nvSpPr>
        <p:spPr bwMode="auto">
          <a:noFill/>
          <a:ln>
            <a:miter lim="800000"/>
            <a:headEnd/>
            <a:tailEnd/>
          </a:ln>
        </p:spPr>
        <p:txBody>
          <a:bodyPr/>
          <a:lstStyle/>
          <a:p>
            <a:fld id="{F57A2EB8-F355-43FF-917A-0EAB42EBE97D}" type="slidenum">
              <a:rPr lang="pt-BR" altLang="pt-BR">
                <a:ea typeface="MS PGothic" pitchFamily="34" charset="-128"/>
              </a:rPr>
              <a:pPr/>
              <a:t>49</a:t>
            </a:fld>
            <a:endParaRPr lang="pt-BR" altLang="pt-BR">
              <a:ea typeface="MS PGothic"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ço Reservado para Imagem de Slide 1"/>
          <p:cNvSpPr>
            <a:spLocks noGrp="1" noRot="1" noChangeAspect="1" noChangeArrowheads="1" noTextEdit="1"/>
          </p:cNvSpPr>
          <p:nvPr>
            <p:ph type="sldImg"/>
          </p:nvPr>
        </p:nvSpPr>
        <p:spPr bwMode="auto">
          <a:noFill/>
          <a:ln>
            <a:solidFill>
              <a:srgbClr val="000000"/>
            </a:solidFill>
            <a:miter lim="800000"/>
            <a:headEnd/>
            <a:tailEnd/>
          </a:ln>
        </p:spPr>
      </p:sp>
      <p:sp>
        <p:nvSpPr>
          <p:cNvPr id="101379" name="Espaço Reservado para Anotações 2"/>
          <p:cNvSpPr>
            <a:spLocks noGrp="1" noChangeArrowheads="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101380" name="Espaço Reservado para Número de Slide 3"/>
          <p:cNvSpPr>
            <a:spLocks noGrp="1" noChangeArrowheads="1"/>
          </p:cNvSpPr>
          <p:nvPr>
            <p:ph type="sldNum" sz="quarter" idx="5"/>
          </p:nvPr>
        </p:nvSpPr>
        <p:spPr bwMode="auto">
          <a:noFill/>
          <a:ln>
            <a:miter lim="800000"/>
            <a:headEnd/>
            <a:tailEnd/>
          </a:ln>
        </p:spPr>
        <p:txBody>
          <a:bodyPr/>
          <a:lstStyle/>
          <a:p>
            <a:fld id="{AD2F7743-0482-4DE2-980C-13B77118EABC}" type="slidenum">
              <a:rPr lang="pt-BR" altLang="pt-BR"/>
              <a:pPr/>
              <a:t>75</a:t>
            </a:fld>
            <a:endParaRPr lang="pt-BR" alt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ço Reservado para Imagem de Slide 1"/>
          <p:cNvSpPr>
            <a:spLocks noGrp="1" noRot="1" noChangeAspect="1" noChangeArrowheads="1" noTextEdit="1"/>
          </p:cNvSpPr>
          <p:nvPr>
            <p:ph type="sldImg"/>
          </p:nvPr>
        </p:nvSpPr>
        <p:spPr bwMode="auto">
          <a:noFill/>
          <a:ln>
            <a:solidFill>
              <a:srgbClr val="000000"/>
            </a:solidFill>
            <a:miter lim="800000"/>
            <a:headEnd/>
            <a:tailEnd/>
          </a:ln>
        </p:spPr>
      </p:sp>
      <p:sp>
        <p:nvSpPr>
          <p:cNvPr id="103427" name="Espaço Reservado para Anotações 2"/>
          <p:cNvSpPr>
            <a:spLocks noGrp="1" noChangeArrowheads="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103428" name="Espaço Reservado para Número de Slide 3"/>
          <p:cNvSpPr>
            <a:spLocks noGrp="1" noChangeArrowheads="1"/>
          </p:cNvSpPr>
          <p:nvPr>
            <p:ph type="sldNum" sz="quarter" idx="5"/>
          </p:nvPr>
        </p:nvSpPr>
        <p:spPr bwMode="auto">
          <a:noFill/>
          <a:ln>
            <a:miter lim="800000"/>
            <a:headEnd/>
            <a:tailEnd/>
          </a:ln>
        </p:spPr>
        <p:txBody>
          <a:bodyPr/>
          <a:lstStyle/>
          <a:p>
            <a:fld id="{4D912B14-5DFD-4BD8-A40F-9B6DED5EDC64}" type="slidenum">
              <a:rPr lang="pt-BR" altLang="pt-BR"/>
              <a:pPr/>
              <a:t>76</a:t>
            </a:fld>
            <a:endParaRPr lang="pt-BR" altLang="pt-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ço Reservado para Imagem de Slide 1"/>
          <p:cNvSpPr>
            <a:spLocks noGrp="1" noRot="1" noChangeAspect="1" noChangeArrowheads="1" noTextEdit="1"/>
          </p:cNvSpPr>
          <p:nvPr>
            <p:ph type="sldImg"/>
          </p:nvPr>
        </p:nvSpPr>
        <p:spPr bwMode="auto">
          <a:noFill/>
          <a:ln>
            <a:solidFill>
              <a:srgbClr val="000000"/>
            </a:solidFill>
            <a:miter lim="800000"/>
            <a:headEnd/>
            <a:tailEnd/>
          </a:ln>
        </p:spPr>
      </p:sp>
      <p:sp>
        <p:nvSpPr>
          <p:cNvPr id="105475" name="Espaço Reservado para Anotações 2"/>
          <p:cNvSpPr>
            <a:spLocks noGrp="1" noChangeArrowheads="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105476" name="Espaço Reservado para Número de Slide 3"/>
          <p:cNvSpPr>
            <a:spLocks noGrp="1" noChangeArrowheads="1"/>
          </p:cNvSpPr>
          <p:nvPr>
            <p:ph type="sldNum" sz="quarter" idx="5"/>
          </p:nvPr>
        </p:nvSpPr>
        <p:spPr bwMode="auto">
          <a:noFill/>
          <a:ln>
            <a:miter lim="800000"/>
            <a:headEnd/>
            <a:tailEnd/>
          </a:ln>
        </p:spPr>
        <p:txBody>
          <a:bodyPr/>
          <a:lstStyle/>
          <a:p>
            <a:fld id="{A3BC1708-1B5F-462E-A0D2-101FC9A4B789}" type="slidenum">
              <a:rPr lang="pt-BR" altLang="pt-BR"/>
              <a:pPr/>
              <a:t>77</a:t>
            </a:fld>
            <a:endParaRPr lang="pt-BR" alt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28675"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28676" name="Espaço Reservado para Número de Slide 3"/>
          <p:cNvSpPr>
            <a:spLocks noGrp="1"/>
          </p:cNvSpPr>
          <p:nvPr>
            <p:ph type="sldNum" sz="quarter" idx="5"/>
          </p:nvPr>
        </p:nvSpPr>
        <p:spPr bwMode="auto">
          <a:noFill/>
          <a:ln>
            <a:miter lim="800000"/>
            <a:headEnd/>
            <a:tailEnd/>
          </a:ln>
        </p:spPr>
        <p:txBody>
          <a:bodyPr/>
          <a:lstStyle/>
          <a:p>
            <a:fld id="{F38BA9CC-7D7D-4A07-B24F-E4492BFC88EA}" type="slidenum">
              <a:rPr lang="pt-BR" altLang="pt-BR">
                <a:ea typeface="MS PGothic" pitchFamily="34" charset="-128"/>
              </a:rPr>
              <a:pPr/>
              <a:t>19</a:t>
            </a:fld>
            <a:endParaRPr lang="pt-BR" altLang="pt-BR">
              <a:ea typeface="MS PGothic"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ço Reservado para Imagem de Slide 1"/>
          <p:cNvSpPr>
            <a:spLocks noGrp="1" noRot="1" noChangeAspect="1" noChangeArrowheads="1" noTextEdit="1"/>
          </p:cNvSpPr>
          <p:nvPr>
            <p:ph type="sldImg"/>
          </p:nvPr>
        </p:nvSpPr>
        <p:spPr bwMode="auto">
          <a:noFill/>
          <a:ln>
            <a:solidFill>
              <a:srgbClr val="000000"/>
            </a:solidFill>
            <a:miter lim="800000"/>
            <a:headEnd/>
            <a:tailEnd/>
          </a:ln>
        </p:spPr>
      </p:sp>
      <p:sp>
        <p:nvSpPr>
          <p:cNvPr id="111619" name="Espaço Reservado para Anotações 2"/>
          <p:cNvSpPr>
            <a:spLocks noGrp="1" noChangeArrowheads="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111620" name="Espaço Reservado para Número de Slide 3"/>
          <p:cNvSpPr>
            <a:spLocks noGrp="1" noChangeArrowheads="1"/>
          </p:cNvSpPr>
          <p:nvPr>
            <p:ph type="sldNum" sz="quarter" idx="5"/>
          </p:nvPr>
        </p:nvSpPr>
        <p:spPr bwMode="auto">
          <a:noFill/>
          <a:ln>
            <a:miter lim="800000"/>
            <a:headEnd/>
            <a:tailEnd/>
          </a:ln>
        </p:spPr>
        <p:txBody>
          <a:bodyPr/>
          <a:lstStyle/>
          <a:p>
            <a:fld id="{3ED53593-1803-47CD-94B3-DB8CFDD0D420}" type="slidenum">
              <a:rPr lang="pt-BR" altLang="pt-BR"/>
              <a:pPr/>
              <a:t>82</a:t>
            </a:fld>
            <a:endParaRPr lang="pt-BR" altLang="pt-B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ChangeArrowheads="1" noTextEdit="1"/>
          </p:cNvSpPr>
          <p:nvPr>
            <p:ph type="sldImg"/>
          </p:nvPr>
        </p:nvSpPr>
        <p:spPr bwMode="auto">
          <a:noFill/>
          <a:ln>
            <a:solidFill>
              <a:srgbClr val="000000"/>
            </a:solidFill>
            <a:miter lim="800000"/>
            <a:headEnd/>
            <a:tailEnd/>
          </a:ln>
        </p:spPr>
      </p:sp>
      <p:sp>
        <p:nvSpPr>
          <p:cNvPr id="113667" name="Espaço Reservado para Anotações 2"/>
          <p:cNvSpPr>
            <a:spLocks noGrp="1" noChangeArrowheads="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113668" name="Espaço Reservado para Número de Slide 3"/>
          <p:cNvSpPr>
            <a:spLocks noGrp="1" noChangeArrowheads="1"/>
          </p:cNvSpPr>
          <p:nvPr>
            <p:ph type="sldNum" sz="quarter" idx="5"/>
          </p:nvPr>
        </p:nvSpPr>
        <p:spPr bwMode="auto">
          <a:noFill/>
          <a:ln>
            <a:miter lim="800000"/>
            <a:headEnd/>
            <a:tailEnd/>
          </a:ln>
        </p:spPr>
        <p:txBody>
          <a:bodyPr/>
          <a:lstStyle/>
          <a:p>
            <a:fld id="{2D1714F8-AED0-4F8E-8F43-EF5B80064B37}" type="slidenum">
              <a:rPr lang="pt-BR" altLang="pt-BR"/>
              <a:pPr/>
              <a:t>83</a:t>
            </a:fld>
            <a:endParaRPr lang="pt-BR" altLang="pt-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ço Reservado para Imagem de Slide 1"/>
          <p:cNvSpPr>
            <a:spLocks noGrp="1" noRot="1" noChangeAspect="1" noChangeArrowheads="1" noTextEdit="1"/>
          </p:cNvSpPr>
          <p:nvPr>
            <p:ph type="sldImg"/>
          </p:nvPr>
        </p:nvSpPr>
        <p:spPr bwMode="auto">
          <a:noFill/>
          <a:ln>
            <a:solidFill>
              <a:srgbClr val="000000"/>
            </a:solidFill>
            <a:miter lim="800000"/>
            <a:headEnd/>
            <a:tailEnd/>
          </a:ln>
        </p:spPr>
      </p:sp>
      <p:sp>
        <p:nvSpPr>
          <p:cNvPr id="115715" name="Espaço Reservado para Anotações 2"/>
          <p:cNvSpPr>
            <a:spLocks noGrp="1" noChangeArrowheads="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115716" name="Espaço Reservado para Número de Slide 3"/>
          <p:cNvSpPr>
            <a:spLocks noGrp="1" noChangeArrowheads="1"/>
          </p:cNvSpPr>
          <p:nvPr>
            <p:ph type="sldNum" sz="quarter" idx="5"/>
          </p:nvPr>
        </p:nvSpPr>
        <p:spPr bwMode="auto">
          <a:noFill/>
          <a:ln>
            <a:miter lim="800000"/>
            <a:headEnd/>
            <a:tailEnd/>
          </a:ln>
        </p:spPr>
        <p:txBody>
          <a:bodyPr/>
          <a:lstStyle/>
          <a:p>
            <a:fld id="{AFD94B28-08A9-41ED-A11A-2510F4206E5B}" type="slidenum">
              <a:rPr lang="pt-BR" altLang="pt-BR"/>
              <a:pPr/>
              <a:t>84</a:t>
            </a:fld>
            <a:endParaRPr lang="pt-BR" alt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ChangeArrowheads="1" noTextEdit="1"/>
          </p:cNvSpPr>
          <p:nvPr>
            <p:ph type="sldImg"/>
          </p:nvPr>
        </p:nvSpPr>
        <p:spPr bwMode="auto">
          <a:noFill/>
          <a:ln>
            <a:solidFill>
              <a:srgbClr val="000000"/>
            </a:solidFill>
            <a:miter lim="800000"/>
            <a:headEnd/>
            <a:tailEnd/>
          </a:ln>
        </p:spPr>
      </p:sp>
      <p:sp>
        <p:nvSpPr>
          <p:cNvPr id="117763" name="Espaço Reservado para Anotações 2"/>
          <p:cNvSpPr>
            <a:spLocks noGrp="1" noChangeArrowheads="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117764" name="Espaço Reservado para Número de Slide 3"/>
          <p:cNvSpPr>
            <a:spLocks noGrp="1" noChangeArrowheads="1"/>
          </p:cNvSpPr>
          <p:nvPr>
            <p:ph type="sldNum" sz="quarter" idx="5"/>
          </p:nvPr>
        </p:nvSpPr>
        <p:spPr bwMode="auto">
          <a:noFill/>
          <a:ln>
            <a:miter lim="800000"/>
            <a:headEnd/>
            <a:tailEnd/>
          </a:ln>
        </p:spPr>
        <p:txBody>
          <a:bodyPr/>
          <a:lstStyle/>
          <a:p>
            <a:fld id="{C9D3FBA8-1461-4E14-8D35-242B9EC0AD1A}" type="slidenum">
              <a:rPr lang="pt-BR" altLang="pt-BR"/>
              <a:pPr/>
              <a:t>85</a:t>
            </a:fld>
            <a:endParaRPr lang="pt-BR" alt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ChangeArrowheads="1" noTextEdit="1"/>
          </p:cNvSpPr>
          <p:nvPr>
            <p:ph type="sldImg"/>
          </p:nvPr>
        </p:nvSpPr>
        <p:spPr bwMode="auto">
          <a:noFill/>
          <a:ln>
            <a:solidFill>
              <a:srgbClr val="000000"/>
            </a:solidFill>
            <a:miter lim="800000"/>
            <a:headEnd/>
            <a:tailEnd/>
          </a:ln>
        </p:spPr>
      </p:sp>
      <p:sp>
        <p:nvSpPr>
          <p:cNvPr id="119811" name="Espaço Reservado para Anotações 2"/>
          <p:cNvSpPr>
            <a:spLocks noGrp="1" noChangeArrowheads="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119812" name="Espaço Reservado para Número de Slide 3"/>
          <p:cNvSpPr>
            <a:spLocks noGrp="1" noChangeArrowheads="1"/>
          </p:cNvSpPr>
          <p:nvPr>
            <p:ph type="sldNum" sz="quarter" idx="5"/>
          </p:nvPr>
        </p:nvSpPr>
        <p:spPr bwMode="auto">
          <a:noFill/>
          <a:ln>
            <a:miter lim="800000"/>
            <a:headEnd/>
            <a:tailEnd/>
          </a:ln>
        </p:spPr>
        <p:txBody>
          <a:bodyPr/>
          <a:lstStyle/>
          <a:p>
            <a:fld id="{01BA6118-CC83-4FA8-9577-EA97A082A59E}" type="slidenum">
              <a:rPr lang="pt-BR" altLang="pt-BR"/>
              <a:pPr/>
              <a:t>86</a:t>
            </a:fld>
            <a:endParaRPr lang="pt-BR" alt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ço Reservado para Imagem de Slide 1"/>
          <p:cNvSpPr>
            <a:spLocks noGrp="1" noRot="1" noChangeAspect="1" noChangeArrowheads="1" noTextEdit="1"/>
          </p:cNvSpPr>
          <p:nvPr>
            <p:ph type="sldImg"/>
          </p:nvPr>
        </p:nvSpPr>
        <p:spPr bwMode="auto">
          <a:noFill/>
          <a:ln>
            <a:solidFill>
              <a:srgbClr val="000000"/>
            </a:solidFill>
            <a:miter lim="800000"/>
            <a:headEnd/>
            <a:tailEnd/>
          </a:ln>
        </p:spPr>
      </p:sp>
      <p:sp>
        <p:nvSpPr>
          <p:cNvPr id="121859" name="Espaço Reservado para Anotações 2"/>
          <p:cNvSpPr>
            <a:spLocks noGrp="1" noChangeArrowheads="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121860" name="Espaço Reservado para Número de Slide 3"/>
          <p:cNvSpPr>
            <a:spLocks noGrp="1" noChangeArrowheads="1"/>
          </p:cNvSpPr>
          <p:nvPr>
            <p:ph type="sldNum" sz="quarter" idx="5"/>
          </p:nvPr>
        </p:nvSpPr>
        <p:spPr bwMode="auto">
          <a:noFill/>
          <a:ln>
            <a:miter lim="800000"/>
            <a:headEnd/>
            <a:tailEnd/>
          </a:ln>
        </p:spPr>
        <p:txBody>
          <a:bodyPr/>
          <a:lstStyle/>
          <a:p>
            <a:fld id="{DD6CCC19-5F2C-4D3F-B260-C15E7D7C2270}" type="slidenum">
              <a:rPr lang="pt-BR" altLang="pt-BR"/>
              <a:pPr/>
              <a:t>87</a:t>
            </a:fld>
            <a:endParaRPr lang="pt-BR" altLang="pt-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ChangeArrowheads="1" noTextEdit="1"/>
          </p:cNvSpPr>
          <p:nvPr>
            <p:ph type="sldImg"/>
          </p:nvPr>
        </p:nvSpPr>
        <p:spPr bwMode="auto">
          <a:noFill/>
          <a:ln>
            <a:solidFill>
              <a:srgbClr val="000000"/>
            </a:solidFill>
            <a:miter lim="800000"/>
            <a:headEnd/>
            <a:tailEnd/>
          </a:ln>
        </p:spPr>
      </p:sp>
      <p:sp>
        <p:nvSpPr>
          <p:cNvPr id="123907" name="Espaço Reservado para Anotações 2"/>
          <p:cNvSpPr>
            <a:spLocks noGrp="1" noChangeArrowheads="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123908" name="Espaço Reservado para Número de Slide 3"/>
          <p:cNvSpPr>
            <a:spLocks noGrp="1" noChangeArrowheads="1"/>
          </p:cNvSpPr>
          <p:nvPr>
            <p:ph type="sldNum" sz="quarter" idx="5"/>
          </p:nvPr>
        </p:nvSpPr>
        <p:spPr bwMode="auto">
          <a:noFill/>
          <a:ln>
            <a:miter lim="800000"/>
            <a:headEnd/>
            <a:tailEnd/>
          </a:ln>
        </p:spPr>
        <p:txBody>
          <a:bodyPr/>
          <a:lstStyle/>
          <a:p>
            <a:fld id="{757D6388-BB7E-43AE-9898-5D15C856CCE4}" type="slidenum">
              <a:rPr lang="pt-BR" altLang="pt-BR"/>
              <a:pPr/>
              <a:t>88</a:t>
            </a:fld>
            <a:endParaRPr lang="pt-BR" alt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31747"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31748" name="Espaço Reservado para Número de Slide 3"/>
          <p:cNvSpPr>
            <a:spLocks noGrp="1"/>
          </p:cNvSpPr>
          <p:nvPr>
            <p:ph type="sldNum" sz="quarter" idx="5"/>
          </p:nvPr>
        </p:nvSpPr>
        <p:spPr bwMode="auto">
          <a:noFill/>
          <a:ln>
            <a:miter lim="800000"/>
            <a:headEnd/>
            <a:tailEnd/>
          </a:ln>
        </p:spPr>
        <p:txBody>
          <a:bodyPr/>
          <a:lstStyle/>
          <a:p>
            <a:fld id="{18415B11-37EA-465C-A3F5-FEDF6E8348EC}" type="slidenum">
              <a:rPr lang="pt-BR" altLang="pt-BR">
                <a:ea typeface="MS PGothic" pitchFamily="34" charset="-128"/>
              </a:rPr>
              <a:pPr/>
              <a:t>21</a:t>
            </a:fld>
            <a:endParaRPr lang="pt-BR" altLang="pt-BR">
              <a:ea typeface="MS PGothic"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33795"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33796" name="Espaço Reservado para Número de Slide 3"/>
          <p:cNvSpPr>
            <a:spLocks noGrp="1"/>
          </p:cNvSpPr>
          <p:nvPr>
            <p:ph type="sldNum" sz="quarter" idx="5"/>
          </p:nvPr>
        </p:nvSpPr>
        <p:spPr bwMode="auto">
          <a:noFill/>
          <a:ln>
            <a:miter lim="800000"/>
            <a:headEnd/>
            <a:tailEnd/>
          </a:ln>
        </p:spPr>
        <p:txBody>
          <a:bodyPr/>
          <a:lstStyle/>
          <a:p>
            <a:fld id="{DBA81BF2-28EE-454F-A241-C2F72C47503B}" type="slidenum">
              <a:rPr lang="pt-BR" altLang="pt-BR">
                <a:ea typeface="MS PGothic" pitchFamily="34" charset="-128"/>
              </a:rPr>
              <a:pPr/>
              <a:t>22</a:t>
            </a:fld>
            <a:endParaRPr lang="pt-BR" altLang="pt-BR">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37891"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37892" name="Espaço Reservado para Número de Slide 3"/>
          <p:cNvSpPr>
            <a:spLocks noGrp="1"/>
          </p:cNvSpPr>
          <p:nvPr>
            <p:ph type="sldNum" sz="quarter" idx="5"/>
          </p:nvPr>
        </p:nvSpPr>
        <p:spPr bwMode="auto">
          <a:noFill/>
          <a:ln>
            <a:miter lim="800000"/>
            <a:headEnd/>
            <a:tailEnd/>
          </a:ln>
        </p:spPr>
        <p:txBody>
          <a:bodyPr/>
          <a:lstStyle/>
          <a:p>
            <a:fld id="{8CFBA1AB-847E-4EED-87EF-5F2EF601EDA7}" type="slidenum">
              <a:rPr lang="pt-BR" altLang="pt-BR">
                <a:ea typeface="MS PGothic" pitchFamily="34" charset="-128"/>
              </a:rPr>
              <a:pPr/>
              <a:t>25</a:t>
            </a:fld>
            <a:endParaRPr lang="pt-BR" altLang="pt-BR">
              <a:ea typeface="MS PGothic"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39939"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39940" name="Espaço Reservado para Número de Slide 3"/>
          <p:cNvSpPr>
            <a:spLocks noGrp="1"/>
          </p:cNvSpPr>
          <p:nvPr>
            <p:ph type="sldNum" sz="quarter" idx="5"/>
          </p:nvPr>
        </p:nvSpPr>
        <p:spPr bwMode="auto">
          <a:noFill/>
          <a:ln>
            <a:miter lim="800000"/>
            <a:headEnd/>
            <a:tailEnd/>
          </a:ln>
        </p:spPr>
        <p:txBody>
          <a:bodyPr/>
          <a:lstStyle/>
          <a:p>
            <a:fld id="{216BFDCF-E283-4B28-A16D-516ACDF238A2}" type="slidenum">
              <a:rPr lang="pt-BR" altLang="pt-BR">
                <a:ea typeface="MS PGothic" pitchFamily="34" charset="-128"/>
              </a:rPr>
              <a:pPr/>
              <a:t>26</a:t>
            </a:fld>
            <a:endParaRPr lang="pt-BR" altLang="pt-BR">
              <a:ea typeface="MS PGothic"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41987"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41988" name="Espaço Reservado para Número de Slide 3"/>
          <p:cNvSpPr>
            <a:spLocks noGrp="1"/>
          </p:cNvSpPr>
          <p:nvPr>
            <p:ph type="sldNum" sz="quarter" idx="5"/>
          </p:nvPr>
        </p:nvSpPr>
        <p:spPr bwMode="auto">
          <a:noFill/>
          <a:ln>
            <a:miter lim="800000"/>
            <a:headEnd/>
            <a:tailEnd/>
          </a:ln>
        </p:spPr>
        <p:txBody>
          <a:bodyPr/>
          <a:lstStyle/>
          <a:p>
            <a:fld id="{1081C4D6-94A7-42EC-A6F6-6F3AFE243BA3}" type="slidenum">
              <a:rPr lang="pt-BR" altLang="pt-BR">
                <a:ea typeface="MS PGothic" pitchFamily="34" charset="-128"/>
              </a:rPr>
              <a:pPr/>
              <a:t>27</a:t>
            </a:fld>
            <a:endParaRPr lang="pt-BR" altLang="pt-BR">
              <a:ea typeface="MS PGothic"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44035"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44036" name="Espaço Reservado para Número de Slide 3"/>
          <p:cNvSpPr>
            <a:spLocks noGrp="1"/>
          </p:cNvSpPr>
          <p:nvPr>
            <p:ph type="sldNum" sz="quarter" idx="5"/>
          </p:nvPr>
        </p:nvSpPr>
        <p:spPr bwMode="auto">
          <a:noFill/>
          <a:ln>
            <a:miter lim="800000"/>
            <a:headEnd/>
            <a:tailEnd/>
          </a:ln>
        </p:spPr>
        <p:txBody>
          <a:bodyPr/>
          <a:lstStyle/>
          <a:p>
            <a:fld id="{CF3F4B33-9AC9-4E92-B181-AEF0265110DC}" type="slidenum">
              <a:rPr lang="pt-BR" altLang="pt-BR">
                <a:ea typeface="MS PGothic" pitchFamily="34" charset="-128"/>
              </a:rPr>
              <a:pPr/>
              <a:t>28</a:t>
            </a:fld>
            <a:endParaRPr lang="pt-BR" altLang="pt-BR">
              <a:ea typeface="MS PGothic"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7347"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endParaRPr lang="pt-BR" altLang="pt-BR" smtClean="0"/>
          </a:p>
        </p:txBody>
      </p:sp>
      <p:sp>
        <p:nvSpPr>
          <p:cNvPr id="57348" name="Espaço Reservado para Número de Slide 3"/>
          <p:cNvSpPr>
            <a:spLocks noGrp="1"/>
          </p:cNvSpPr>
          <p:nvPr>
            <p:ph type="sldNum" sz="quarter" idx="5"/>
          </p:nvPr>
        </p:nvSpPr>
        <p:spPr bwMode="auto">
          <a:noFill/>
          <a:ln>
            <a:miter lim="800000"/>
            <a:headEnd/>
            <a:tailEnd/>
          </a:ln>
        </p:spPr>
        <p:txBody>
          <a:bodyPr/>
          <a:lstStyle/>
          <a:p>
            <a:fld id="{3458BE49-06BB-42B7-9C48-028E01147A82}" type="slidenum">
              <a:rPr lang="pt-BR" altLang="pt-BR">
                <a:ea typeface="MS PGothic" pitchFamily="34" charset="-128"/>
              </a:rPr>
              <a:pPr/>
              <a:t>40</a:t>
            </a:fld>
            <a:endParaRPr lang="pt-BR" altLang="pt-BR">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abertura">
    <p:spTree>
      <p:nvGrpSpPr>
        <p:cNvPr id="1" name=""/>
        <p:cNvGrpSpPr/>
        <p:nvPr/>
      </p:nvGrpSpPr>
      <p:grpSpPr>
        <a:xfrm>
          <a:off x="0" y="0"/>
          <a:ext cx="0" cy="0"/>
          <a:chOff x="0" y="0"/>
          <a:chExt cx="0" cy="0"/>
        </a:xfrm>
      </p:grpSpPr>
      <p:sp>
        <p:nvSpPr>
          <p:cNvPr id="2" name="Título 1"/>
          <p:cNvSpPr>
            <a:spLocks noGrp="1"/>
          </p:cNvSpPr>
          <p:nvPr>
            <p:ph type="title"/>
          </p:nvPr>
        </p:nvSpPr>
        <p:spPr>
          <a:xfrm>
            <a:off x="855893" y="1615108"/>
            <a:ext cx="11477643" cy="3096344"/>
          </a:xfrm>
          <a:prstGeom prst="rect">
            <a:avLst/>
          </a:prstGeom>
        </p:spPr>
        <p:txBody>
          <a:bodyPr anchor="ctr"/>
          <a:lstStyle>
            <a:lvl1pPr>
              <a:defRPr sz="6000" b="1">
                <a:solidFill>
                  <a:srgbClr val="69ADE7"/>
                </a:solidFill>
              </a:defRPr>
            </a:lvl1pPr>
          </a:lstStyle>
          <a:p>
            <a:r>
              <a:rPr lang="pt-BR"/>
              <a:t>Clique para editar o título Mestre</a:t>
            </a:r>
            <a:endParaRPr lang="pt-BR" dirty="0"/>
          </a:p>
        </p:txBody>
      </p:sp>
      <p:sp>
        <p:nvSpPr>
          <p:cNvPr id="5" name="Espaço Reservado para Texto 4"/>
          <p:cNvSpPr>
            <a:spLocks noGrp="1"/>
          </p:cNvSpPr>
          <p:nvPr>
            <p:ph type="body" sz="quarter" idx="10"/>
          </p:nvPr>
        </p:nvSpPr>
        <p:spPr>
          <a:xfrm>
            <a:off x="855893" y="4999045"/>
            <a:ext cx="11477625" cy="3889375"/>
          </a:xfrm>
          <a:prstGeom prst="rect">
            <a:avLst/>
          </a:prstGeom>
        </p:spPr>
        <p:txBody>
          <a:bodyPr anchor="ctr"/>
          <a:lstStyle>
            <a:lvl1pPr marL="0" indent="0" algn="ctr" rtl="0" eaLnBrk="0" fontAlgn="base" hangingPunct="0">
              <a:spcBef>
                <a:spcPct val="0"/>
              </a:spcBef>
              <a:spcAft>
                <a:spcPct val="0"/>
              </a:spcAft>
              <a:buNone/>
              <a:defRPr lang="pt-BR" sz="4951" b="0" kern="1200" dirty="0" smtClean="0">
                <a:solidFill>
                  <a:srgbClr val="69ADE7"/>
                </a:solidFill>
                <a:latin typeface="+mj-lt"/>
                <a:ea typeface="+mj-ea"/>
                <a:cs typeface="+mj-cs"/>
              </a:defRPr>
            </a:lvl1pPr>
            <a:lvl2pPr algn="ctr" rtl="0" eaLnBrk="0" fontAlgn="base" hangingPunct="0">
              <a:spcBef>
                <a:spcPct val="0"/>
              </a:spcBef>
              <a:spcAft>
                <a:spcPct val="0"/>
              </a:spcAft>
              <a:defRPr lang="pt-BR" sz="4951" b="0" kern="1200" dirty="0" smtClean="0">
                <a:solidFill>
                  <a:srgbClr val="69ADE7"/>
                </a:solidFill>
                <a:latin typeface="+mj-lt"/>
                <a:ea typeface="+mj-ea"/>
                <a:cs typeface="+mj-cs"/>
              </a:defRPr>
            </a:lvl2pPr>
            <a:lvl3pPr algn="ctr" rtl="0" eaLnBrk="0" fontAlgn="base" hangingPunct="0">
              <a:spcBef>
                <a:spcPct val="0"/>
              </a:spcBef>
              <a:spcAft>
                <a:spcPct val="0"/>
              </a:spcAft>
              <a:defRPr lang="pt-BR" sz="4951" b="0" kern="1200" dirty="0" smtClean="0">
                <a:solidFill>
                  <a:srgbClr val="69ADE7"/>
                </a:solidFill>
                <a:latin typeface="+mj-lt"/>
                <a:ea typeface="+mj-ea"/>
                <a:cs typeface="+mj-cs"/>
              </a:defRPr>
            </a:lvl3pPr>
            <a:lvl4pPr algn="ctr" rtl="0" eaLnBrk="0" fontAlgn="base" hangingPunct="0">
              <a:spcBef>
                <a:spcPct val="0"/>
              </a:spcBef>
              <a:spcAft>
                <a:spcPct val="0"/>
              </a:spcAft>
              <a:defRPr lang="pt-BR" sz="4951" b="0" kern="1200" dirty="0" smtClean="0">
                <a:solidFill>
                  <a:srgbClr val="69ADE7"/>
                </a:solidFill>
                <a:latin typeface="+mj-lt"/>
                <a:ea typeface="+mj-ea"/>
                <a:cs typeface="+mj-cs"/>
              </a:defRPr>
            </a:lvl4pPr>
            <a:lvl5pPr algn="ctr" rtl="0" eaLnBrk="0" fontAlgn="base" hangingPunct="0">
              <a:spcBef>
                <a:spcPct val="0"/>
              </a:spcBef>
              <a:spcAft>
                <a:spcPct val="0"/>
              </a:spcAft>
              <a:defRPr lang="pt-BR" sz="4951" b="0" kern="1200" dirty="0">
                <a:solidFill>
                  <a:srgbClr val="69ADE7"/>
                </a:solidFill>
                <a:latin typeface="+mj-lt"/>
                <a:ea typeface="+mj-ea"/>
                <a:cs typeface="+mj-cs"/>
              </a:defRPr>
            </a:lvl5pPr>
          </a:lstStyle>
          <a:p>
            <a:pPr lvl="0"/>
            <a:r>
              <a:rPr lang="pt-BR"/>
              <a:t>Clique para editar os estilos de texto Mestres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1 linha - conteúdo 2 colunas">
    <p:spTree>
      <p:nvGrpSpPr>
        <p:cNvPr id="1" name=""/>
        <p:cNvGrpSpPr/>
        <p:nvPr/>
      </p:nvGrpSpPr>
      <p:grpSpPr>
        <a:xfrm>
          <a:off x="0" y="0"/>
          <a:ext cx="0" cy="0"/>
          <a:chOff x="0" y="0"/>
          <a:chExt cx="0" cy="0"/>
        </a:xfrm>
      </p:grpSpPr>
      <p:sp>
        <p:nvSpPr>
          <p:cNvPr id="11" name="Espaço Reservado para Texto 2"/>
          <p:cNvSpPr>
            <a:spLocks noGrp="1"/>
          </p:cNvSpPr>
          <p:nvPr>
            <p:ph type="body" sz="quarter" idx="11"/>
          </p:nvPr>
        </p:nvSpPr>
        <p:spPr>
          <a:xfrm>
            <a:off x="532800" y="324001"/>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p:txBody>
      </p:sp>
      <p:sp>
        <p:nvSpPr>
          <p:cNvPr id="6" name="Espaço Reservado para Texto 2"/>
          <p:cNvSpPr>
            <a:spLocks noGrp="1"/>
          </p:cNvSpPr>
          <p:nvPr>
            <p:ph type="body" sz="quarter" idx="14"/>
          </p:nvPr>
        </p:nvSpPr>
        <p:spPr>
          <a:xfrm>
            <a:off x="532801" y="1470970"/>
            <a:ext cx="5637251" cy="8281043"/>
          </a:xfrm>
          <a:prstGeom prst="rect">
            <a:avLst/>
          </a:prstGeom>
        </p:spPr>
        <p:txBody>
          <a:bodyPr anchor="t">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7" name="Espaço Reservado para Texto 2"/>
          <p:cNvSpPr>
            <a:spLocks noGrp="1"/>
          </p:cNvSpPr>
          <p:nvPr>
            <p:ph type="body" sz="quarter" idx="15"/>
          </p:nvPr>
        </p:nvSpPr>
        <p:spPr>
          <a:xfrm>
            <a:off x="7025496" y="1470970"/>
            <a:ext cx="5637251" cy="8281043"/>
          </a:xfrm>
          <a:prstGeom prst="rect">
            <a:avLst/>
          </a:prstGeom>
        </p:spPr>
        <p:txBody>
          <a:bodyPr anchor="t">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2 linhas - conteúdo 2 colunas">
    <p:spTree>
      <p:nvGrpSpPr>
        <p:cNvPr id="1" name=""/>
        <p:cNvGrpSpPr/>
        <p:nvPr/>
      </p:nvGrpSpPr>
      <p:grpSpPr>
        <a:xfrm>
          <a:off x="0" y="0"/>
          <a:ext cx="0" cy="0"/>
          <a:chOff x="0" y="0"/>
          <a:chExt cx="0" cy="0"/>
        </a:xfrm>
      </p:grpSpPr>
      <p:sp>
        <p:nvSpPr>
          <p:cNvPr id="9" name="Espaço Reservado para Texto 2"/>
          <p:cNvSpPr>
            <a:spLocks noGrp="1"/>
          </p:cNvSpPr>
          <p:nvPr>
            <p:ph type="body" sz="quarter" idx="11"/>
          </p:nvPr>
        </p:nvSpPr>
        <p:spPr>
          <a:xfrm>
            <a:off x="532800" y="324000"/>
            <a:ext cx="9360000" cy="1196400"/>
          </a:xfrm>
          <a:prstGeom prst="rect">
            <a:avLst/>
          </a:prstGeom>
        </p:spPr>
        <p:txBody>
          <a:bodyPr anchor="ctr">
            <a:noAutofit/>
          </a:bodyPr>
          <a:lstStyle>
            <a:lvl1pPr marL="0" marR="0" indent="0" algn="l" defTabSz="1028649"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6" name="Espaço Reservado para Texto 2"/>
          <p:cNvSpPr>
            <a:spLocks noGrp="1"/>
          </p:cNvSpPr>
          <p:nvPr>
            <p:ph type="body" sz="quarter" idx="14"/>
          </p:nvPr>
        </p:nvSpPr>
        <p:spPr>
          <a:xfrm>
            <a:off x="532800" y="2019298"/>
            <a:ext cx="5637600" cy="7732714"/>
          </a:xfrm>
          <a:prstGeom prst="rect">
            <a:avLst/>
          </a:prstGeom>
        </p:spPr>
        <p:txBody>
          <a:bodyPr anchor="t">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10" name="Espaço Reservado para Texto 2"/>
          <p:cNvSpPr>
            <a:spLocks noGrp="1"/>
          </p:cNvSpPr>
          <p:nvPr>
            <p:ph type="body" sz="quarter" idx="15"/>
          </p:nvPr>
        </p:nvSpPr>
        <p:spPr>
          <a:xfrm>
            <a:off x="6981615" y="2019298"/>
            <a:ext cx="5689358" cy="7732714"/>
          </a:xfrm>
          <a:prstGeom prst="rect">
            <a:avLst/>
          </a:prstGeom>
        </p:spPr>
        <p:txBody>
          <a:bodyPr anchor="t">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3 linhas - conteúdo 2 colunas">
    <p:spTree>
      <p:nvGrpSpPr>
        <p:cNvPr id="1" name=""/>
        <p:cNvGrpSpPr/>
        <p:nvPr/>
      </p:nvGrpSpPr>
      <p:grpSpPr>
        <a:xfrm>
          <a:off x="0" y="0"/>
          <a:ext cx="0" cy="0"/>
          <a:chOff x="0" y="0"/>
          <a:chExt cx="0" cy="0"/>
        </a:xfrm>
      </p:grpSpPr>
      <p:sp>
        <p:nvSpPr>
          <p:cNvPr id="10" name="Espaço Reservado para Texto 2"/>
          <p:cNvSpPr>
            <a:spLocks noGrp="1"/>
          </p:cNvSpPr>
          <p:nvPr>
            <p:ph type="body" sz="quarter" idx="11"/>
          </p:nvPr>
        </p:nvSpPr>
        <p:spPr>
          <a:xfrm>
            <a:off x="532800" y="324000"/>
            <a:ext cx="9360000" cy="2075052"/>
          </a:xfrm>
          <a:prstGeom prst="rect">
            <a:avLst/>
          </a:prstGeom>
        </p:spPr>
        <p:txBody>
          <a:bodyPr anchor="ctr">
            <a:noAutofit/>
          </a:bodyPr>
          <a:lstStyle>
            <a:lvl1pPr marL="0" marR="0" indent="0" algn="l" defTabSz="1028649"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a:p>
            <a:pPr lvl="2"/>
            <a:r>
              <a:rPr lang="pt-BR"/>
              <a:t>Terceiro nível</a:t>
            </a:r>
          </a:p>
        </p:txBody>
      </p:sp>
      <p:sp>
        <p:nvSpPr>
          <p:cNvPr id="7" name="Espaço Reservado para Texto 2"/>
          <p:cNvSpPr>
            <a:spLocks noGrp="1"/>
          </p:cNvSpPr>
          <p:nvPr>
            <p:ph type="body" sz="quarter" idx="12"/>
          </p:nvPr>
        </p:nvSpPr>
        <p:spPr>
          <a:xfrm>
            <a:off x="532801" y="2897950"/>
            <a:ext cx="5689358" cy="6854062"/>
          </a:xfrm>
          <a:prstGeom prst="rect">
            <a:avLst/>
          </a:prstGeom>
        </p:spPr>
        <p:txBody>
          <a:bodyPr anchor="t">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
        <p:nvSpPr>
          <p:cNvPr id="9" name="Espaço Reservado para Texto 2"/>
          <p:cNvSpPr>
            <a:spLocks noGrp="1"/>
          </p:cNvSpPr>
          <p:nvPr>
            <p:ph type="body" sz="quarter" idx="15"/>
          </p:nvPr>
        </p:nvSpPr>
        <p:spPr>
          <a:xfrm>
            <a:off x="6981613" y="2897950"/>
            <a:ext cx="5689358" cy="6854062"/>
          </a:xfrm>
          <a:prstGeom prst="rect">
            <a:avLst/>
          </a:prstGeom>
        </p:spPr>
        <p:txBody>
          <a:bodyPr anchor="t">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57761" y="1470969"/>
            <a:ext cx="5327726" cy="8281606"/>
          </a:xfrm>
          <a:prstGeom prst="rect">
            <a:avLst/>
          </a:prstGeom>
        </p:spPr>
        <p:txBody>
          <a:bodyPr/>
          <a:lstStyle/>
          <a:p>
            <a:pPr lvl="0"/>
            <a:r>
              <a:rPr lang="pt-BR" noProof="0"/>
              <a:t>Clique no ícone para adicionar uma imagem</a:t>
            </a:r>
            <a:endParaRPr lang="pt-BR" noProof="0" dirty="0"/>
          </a:p>
        </p:txBody>
      </p:sp>
      <p:sp>
        <p:nvSpPr>
          <p:cNvPr id="9" name="Espaço Reservado para Texto 2"/>
          <p:cNvSpPr>
            <a:spLocks noGrp="1"/>
          </p:cNvSpPr>
          <p:nvPr>
            <p:ph type="body" sz="quarter" idx="14"/>
          </p:nvPr>
        </p:nvSpPr>
        <p:spPr>
          <a:xfrm>
            <a:off x="532801" y="1470969"/>
            <a:ext cx="6069296" cy="8281606"/>
          </a:xfrm>
          <a:prstGeom prst="rect">
            <a:avLst/>
          </a:prstGeom>
        </p:spPr>
        <p:txBody>
          <a:bodyPr anchor="ctr">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11" name="Espaço Reservado para Texto 2"/>
          <p:cNvSpPr>
            <a:spLocks noGrp="1"/>
          </p:cNvSpPr>
          <p:nvPr>
            <p:ph type="body" sz="quarter" idx="11"/>
          </p:nvPr>
        </p:nvSpPr>
        <p:spPr>
          <a:xfrm>
            <a:off x="532800" y="324001"/>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1 linha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32801" y="1470971"/>
            <a:ext cx="5313211" cy="8281043"/>
          </a:xfrm>
          <a:prstGeom prst="rect">
            <a:avLst/>
          </a:prstGeom>
        </p:spPr>
        <p:txBody>
          <a:bodyPr/>
          <a:lstStyle/>
          <a:p>
            <a:pPr lvl="0"/>
            <a:r>
              <a:rPr lang="pt-BR" noProof="0"/>
              <a:t>Clique no ícone para adicionar uma imagem</a:t>
            </a:r>
            <a:endParaRPr lang="pt-BR" noProof="0" dirty="0"/>
          </a:p>
        </p:txBody>
      </p:sp>
      <p:sp>
        <p:nvSpPr>
          <p:cNvPr id="9" name="Espaço Reservado para Texto 2"/>
          <p:cNvSpPr>
            <a:spLocks noGrp="1"/>
          </p:cNvSpPr>
          <p:nvPr>
            <p:ph type="body" sz="quarter" idx="14"/>
          </p:nvPr>
        </p:nvSpPr>
        <p:spPr>
          <a:xfrm>
            <a:off x="6621352" y="1470971"/>
            <a:ext cx="6069296" cy="8281043"/>
          </a:xfrm>
          <a:prstGeom prst="rect">
            <a:avLst/>
          </a:prstGeom>
        </p:spPr>
        <p:txBody>
          <a:bodyPr anchor="ctr">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14" name="Espaço Reservado para Texto 2"/>
          <p:cNvSpPr>
            <a:spLocks noGrp="1"/>
          </p:cNvSpPr>
          <p:nvPr>
            <p:ph type="body" sz="quarter" idx="11"/>
          </p:nvPr>
        </p:nvSpPr>
        <p:spPr>
          <a:xfrm>
            <a:off x="532800" y="324001"/>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2 linhas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361796" y="2019298"/>
            <a:ext cx="5313211" cy="7732714"/>
          </a:xfrm>
          <a:prstGeom prst="rect">
            <a:avLst/>
          </a:prstGeom>
        </p:spPr>
        <p:txBody>
          <a:bodyPr/>
          <a:lstStyle/>
          <a:p>
            <a:pPr lvl="0"/>
            <a:r>
              <a:rPr lang="pt-BR" noProof="0"/>
              <a:t>Clique no ícone para adicionar uma imagem</a:t>
            </a:r>
            <a:endParaRPr lang="pt-BR" noProof="0" dirty="0"/>
          </a:p>
        </p:txBody>
      </p:sp>
      <p:sp>
        <p:nvSpPr>
          <p:cNvPr id="9" name="Espaço Reservado para Texto 2"/>
          <p:cNvSpPr>
            <a:spLocks noGrp="1"/>
          </p:cNvSpPr>
          <p:nvPr>
            <p:ph type="body" sz="quarter" idx="14"/>
          </p:nvPr>
        </p:nvSpPr>
        <p:spPr>
          <a:xfrm>
            <a:off x="532801" y="2019298"/>
            <a:ext cx="6069296" cy="7732714"/>
          </a:xfrm>
          <a:prstGeom prst="rect">
            <a:avLst/>
          </a:prstGeom>
        </p:spPr>
        <p:txBody>
          <a:bodyPr anchor="ctr">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11" name="Espaço Reservado para Texto 2"/>
          <p:cNvSpPr>
            <a:spLocks noGrp="1"/>
          </p:cNvSpPr>
          <p:nvPr>
            <p:ph type="body" sz="quarter" idx="11"/>
          </p:nvPr>
        </p:nvSpPr>
        <p:spPr>
          <a:xfrm>
            <a:off x="532800" y="324000"/>
            <a:ext cx="9360001" cy="1196400"/>
          </a:xfrm>
          <a:prstGeom prst="rect">
            <a:avLst/>
          </a:prstGeom>
        </p:spPr>
        <p:txBody>
          <a:bodyPr anchor="ctr">
            <a:noAutofit/>
          </a:bodyPr>
          <a:lstStyle>
            <a:lvl1pPr marL="0" marR="0" indent="0" algn="l" defTabSz="1028649"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2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7" y="2019298"/>
            <a:ext cx="5313211" cy="7732714"/>
          </a:xfrm>
          <a:prstGeom prst="rect">
            <a:avLst/>
          </a:prstGeom>
        </p:spPr>
        <p:txBody>
          <a:bodyPr/>
          <a:lstStyle/>
          <a:p>
            <a:pPr lvl="0"/>
            <a:r>
              <a:rPr lang="pt-BR" noProof="0"/>
              <a:t>Clique no ícone para adicionar uma imagem</a:t>
            </a:r>
            <a:endParaRPr lang="pt-BR" noProof="0" dirty="0"/>
          </a:p>
        </p:txBody>
      </p:sp>
      <p:sp>
        <p:nvSpPr>
          <p:cNvPr id="9" name="Espaço Reservado para Texto 2"/>
          <p:cNvSpPr>
            <a:spLocks noGrp="1"/>
          </p:cNvSpPr>
          <p:nvPr>
            <p:ph type="body" sz="quarter" idx="14"/>
          </p:nvPr>
        </p:nvSpPr>
        <p:spPr>
          <a:xfrm>
            <a:off x="6601885" y="2019298"/>
            <a:ext cx="6069296" cy="7732714"/>
          </a:xfrm>
          <a:prstGeom prst="rect">
            <a:avLst/>
          </a:prstGeom>
        </p:spPr>
        <p:txBody>
          <a:bodyPr anchor="ctr">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14" name="Espaço Reservado para Texto 2"/>
          <p:cNvSpPr>
            <a:spLocks noGrp="1"/>
          </p:cNvSpPr>
          <p:nvPr>
            <p:ph type="body" sz="quarter" idx="11"/>
          </p:nvPr>
        </p:nvSpPr>
        <p:spPr>
          <a:xfrm>
            <a:off x="532800" y="324000"/>
            <a:ext cx="9360001" cy="1196400"/>
          </a:xfrm>
          <a:prstGeom prst="rect">
            <a:avLst/>
          </a:prstGeom>
        </p:spPr>
        <p:txBody>
          <a:bodyPr anchor="ctr">
            <a:noAutofit/>
          </a:bodyPr>
          <a:lstStyle>
            <a:lvl1pPr marL="0" marR="0" indent="0" algn="l" defTabSz="1028649"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3 linhas - conteúdo + imagem">
    <p:spTree>
      <p:nvGrpSpPr>
        <p:cNvPr id="1" name=""/>
        <p:cNvGrpSpPr/>
        <p:nvPr/>
      </p:nvGrpSpPr>
      <p:grpSpPr>
        <a:xfrm>
          <a:off x="0" y="0"/>
          <a:ext cx="0" cy="0"/>
          <a:chOff x="0" y="0"/>
          <a:chExt cx="0" cy="0"/>
        </a:xfrm>
      </p:grpSpPr>
      <p:sp>
        <p:nvSpPr>
          <p:cNvPr id="6" name="Espaço Reservado para Imagem 2"/>
          <p:cNvSpPr>
            <a:spLocks noGrp="1"/>
          </p:cNvSpPr>
          <p:nvPr>
            <p:ph type="pic" sz="quarter" idx="15"/>
          </p:nvPr>
        </p:nvSpPr>
        <p:spPr>
          <a:xfrm>
            <a:off x="7357266" y="2897952"/>
            <a:ext cx="5342735" cy="6854061"/>
          </a:xfrm>
          <a:prstGeom prst="rect">
            <a:avLst/>
          </a:prstGeom>
        </p:spPr>
        <p:txBody>
          <a:bodyPr/>
          <a:lstStyle/>
          <a:p>
            <a:pPr lvl="0"/>
            <a:r>
              <a:rPr lang="pt-BR" noProof="0"/>
              <a:t>Clique no ícone para adicionar uma imagem</a:t>
            </a:r>
            <a:endParaRPr lang="pt-BR" noProof="0" dirty="0"/>
          </a:p>
        </p:txBody>
      </p:sp>
      <p:sp>
        <p:nvSpPr>
          <p:cNvPr id="10" name="Espaço Reservado para Texto 2"/>
          <p:cNvSpPr>
            <a:spLocks noGrp="1"/>
          </p:cNvSpPr>
          <p:nvPr>
            <p:ph type="body" sz="quarter" idx="17"/>
          </p:nvPr>
        </p:nvSpPr>
        <p:spPr>
          <a:xfrm>
            <a:off x="518782" y="2897952"/>
            <a:ext cx="6069296" cy="6854061"/>
          </a:xfrm>
          <a:prstGeom prst="rect">
            <a:avLst/>
          </a:prstGeom>
        </p:spPr>
        <p:txBody>
          <a:bodyPr anchor="ctr">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14" name="Espaço Reservado para Texto 2"/>
          <p:cNvSpPr>
            <a:spLocks noGrp="1"/>
          </p:cNvSpPr>
          <p:nvPr>
            <p:ph type="body" sz="quarter" idx="18"/>
          </p:nvPr>
        </p:nvSpPr>
        <p:spPr>
          <a:xfrm>
            <a:off x="532800" y="324000"/>
            <a:ext cx="9360000" cy="2075052"/>
          </a:xfrm>
          <a:prstGeom prst="rect">
            <a:avLst/>
          </a:prstGeom>
        </p:spPr>
        <p:txBody>
          <a:bodyPr anchor="ctr">
            <a:noAutofit/>
          </a:bodyPr>
          <a:lstStyle>
            <a:lvl1pPr marL="0" marR="0" indent="0" algn="l" defTabSz="1028649"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a:p>
            <a:pPr lvl="2"/>
            <a:r>
              <a:rPr lang="pt-BR"/>
              <a:t>Terceiro nível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3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518287" y="2897951"/>
            <a:ext cx="5313211" cy="6854061"/>
          </a:xfrm>
          <a:prstGeom prst="rect">
            <a:avLst/>
          </a:prstGeom>
        </p:spPr>
        <p:txBody>
          <a:bodyPr/>
          <a:lstStyle/>
          <a:p>
            <a:pPr lvl="0"/>
            <a:r>
              <a:rPr lang="pt-BR" noProof="0"/>
              <a:t>Clique no ícone para adicionar uma imagem</a:t>
            </a:r>
            <a:endParaRPr lang="pt-BR" noProof="0" dirty="0"/>
          </a:p>
        </p:txBody>
      </p:sp>
      <p:sp>
        <p:nvSpPr>
          <p:cNvPr id="8" name="Espaço Reservado para Texto 2"/>
          <p:cNvSpPr>
            <a:spLocks noGrp="1"/>
          </p:cNvSpPr>
          <p:nvPr>
            <p:ph type="body" sz="quarter" idx="16"/>
          </p:nvPr>
        </p:nvSpPr>
        <p:spPr>
          <a:xfrm>
            <a:off x="6605148" y="2911997"/>
            <a:ext cx="6069296" cy="6840014"/>
          </a:xfrm>
          <a:prstGeom prst="rect">
            <a:avLst/>
          </a:prstGeom>
        </p:spPr>
        <p:txBody>
          <a:bodyPr anchor="ctr">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14" name="Espaço Reservado para Texto 2"/>
          <p:cNvSpPr>
            <a:spLocks noGrp="1"/>
          </p:cNvSpPr>
          <p:nvPr>
            <p:ph type="body" sz="quarter" idx="18"/>
          </p:nvPr>
        </p:nvSpPr>
        <p:spPr>
          <a:xfrm>
            <a:off x="532800" y="324000"/>
            <a:ext cx="9360000" cy="2075052"/>
          </a:xfrm>
          <a:prstGeom prst="rect">
            <a:avLst/>
          </a:prstGeom>
        </p:spPr>
        <p:txBody>
          <a:bodyPr anchor="ctr">
            <a:noAutofit/>
          </a:bodyPr>
          <a:lstStyle>
            <a:lvl1pPr marL="0" marR="0" indent="0" algn="l" defTabSz="1028649"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a:p>
            <a:pPr lvl="2"/>
            <a:r>
              <a:rPr lang="pt-BR"/>
              <a:t>Terceiro nível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028700" y="3195640"/>
            <a:ext cx="11658600" cy="2205038"/>
          </a:xfrm>
        </p:spPr>
        <p:txBody>
          <a:bodyPr/>
          <a:lstStyle/>
          <a:p>
            <a:r>
              <a:rPr lang="pt-BR"/>
              <a:t>Clique para editar o título mestre</a:t>
            </a:r>
          </a:p>
        </p:txBody>
      </p:sp>
      <p:sp>
        <p:nvSpPr>
          <p:cNvPr id="3" name="Subtítulo 2"/>
          <p:cNvSpPr>
            <a:spLocks noGrp="1"/>
          </p:cNvSpPr>
          <p:nvPr>
            <p:ph type="subTitle" idx="1"/>
          </p:nvPr>
        </p:nvSpPr>
        <p:spPr>
          <a:xfrm>
            <a:off x="2057400" y="5829300"/>
            <a:ext cx="9601200" cy="2628900"/>
          </a:xfrm>
        </p:spPr>
        <p:txBody>
          <a:bodyPr/>
          <a:lstStyle>
            <a:lvl1pPr marL="0" indent="0" algn="ctr">
              <a:buNone/>
              <a:defRPr>
                <a:solidFill>
                  <a:schemeClr val="tx1">
                    <a:tint val="75000"/>
                  </a:schemeClr>
                </a:solidFill>
              </a:defRPr>
            </a:lvl1pPr>
            <a:lvl2pPr marL="685783" indent="0" algn="ctr">
              <a:buNone/>
              <a:defRPr>
                <a:solidFill>
                  <a:schemeClr val="tx1">
                    <a:tint val="75000"/>
                  </a:schemeClr>
                </a:solidFill>
              </a:defRPr>
            </a:lvl2pPr>
            <a:lvl3pPr marL="1371566" indent="0" algn="ctr">
              <a:buNone/>
              <a:defRPr>
                <a:solidFill>
                  <a:schemeClr val="tx1">
                    <a:tint val="75000"/>
                  </a:schemeClr>
                </a:solidFill>
              </a:defRPr>
            </a:lvl3pPr>
            <a:lvl4pPr marL="2057348" indent="0" algn="ctr">
              <a:buNone/>
              <a:defRPr>
                <a:solidFill>
                  <a:schemeClr val="tx1">
                    <a:tint val="75000"/>
                  </a:schemeClr>
                </a:solidFill>
              </a:defRPr>
            </a:lvl4pPr>
            <a:lvl5pPr marL="2743131" indent="0" algn="ctr">
              <a:buNone/>
              <a:defRPr>
                <a:solidFill>
                  <a:schemeClr val="tx1">
                    <a:tint val="75000"/>
                  </a:schemeClr>
                </a:solidFill>
              </a:defRPr>
            </a:lvl5pPr>
            <a:lvl6pPr marL="3428915" indent="0" algn="ctr">
              <a:buNone/>
              <a:defRPr>
                <a:solidFill>
                  <a:schemeClr val="tx1">
                    <a:tint val="75000"/>
                  </a:schemeClr>
                </a:solidFill>
              </a:defRPr>
            </a:lvl6pPr>
            <a:lvl7pPr marL="4114698" indent="0" algn="ctr">
              <a:buNone/>
              <a:defRPr>
                <a:solidFill>
                  <a:schemeClr val="tx1">
                    <a:tint val="75000"/>
                  </a:schemeClr>
                </a:solidFill>
              </a:defRPr>
            </a:lvl7pPr>
            <a:lvl8pPr marL="4800480" indent="0" algn="ctr">
              <a:buNone/>
              <a:defRPr>
                <a:solidFill>
                  <a:schemeClr val="tx1">
                    <a:tint val="75000"/>
                  </a:schemeClr>
                </a:solidFill>
              </a:defRPr>
            </a:lvl8pPr>
            <a:lvl9pPr marL="5486263"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a:xfrm>
            <a:off x="0" y="0"/>
            <a:ext cx="0" cy="0"/>
          </a:xfrm>
        </p:spPr>
        <p:txBody>
          <a:bodyPr/>
          <a:lstStyle>
            <a:lvl1pPr>
              <a:defRPr/>
            </a:lvl1pPr>
          </a:lstStyle>
          <a:p>
            <a:pPr>
              <a:defRPr/>
            </a:pPr>
            <a:fld id="{A681C15D-AAF3-47F9-9645-B36CEF2C1901}" type="datetimeFigureOut">
              <a:rPr lang="pt-BR"/>
              <a:pPr>
                <a:defRPr/>
              </a:pPr>
              <a:t>21/08/2025</a:t>
            </a:fld>
            <a:endParaRPr lang="pt-BR"/>
          </a:p>
        </p:txBody>
      </p:sp>
      <p:sp>
        <p:nvSpPr>
          <p:cNvPr id="5" name="Espaço Reservado para Rodapé 4"/>
          <p:cNvSpPr>
            <a:spLocks noGrp="1"/>
          </p:cNvSpPr>
          <p:nvPr>
            <p:ph type="ftr" sz="quarter" idx="11"/>
          </p:nvPr>
        </p:nvSpPr>
        <p:spPr>
          <a:xfrm>
            <a:off x="0" y="0"/>
            <a:ext cx="0" cy="0"/>
          </a:xfrm>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fld id="{956BBF84-3F42-49F2-B98F-EE397462E112}" type="slidenum">
              <a:rPr lang="pt-BR" altLang="pt-BR"/>
              <a:pPr/>
              <a:t>‹nº›</a:t>
            </a:fld>
            <a:endParaRPr lang="pt-BR" alt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3" name="Espaço Reservado para Texto 2"/>
          <p:cNvSpPr>
            <a:spLocks noGrp="1"/>
          </p:cNvSpPr>
          <p:nvPr>
            <p:ph type="body" sz="quarter" idx="13"/>
          </p:nvPr>
        </p:nvSpPr>
        <p:spPr>
          <a:xfrm>
            <a:off x="532800" y="968400"/>
            <a:ext cx="12138172" cy="8783612"/>
          </a:xfrm>
          <a:prstGeom prst="rect">
            <a:avLst/>
          </a:prstGeom>
        </p:spPr>
        <p:txBody>
          <a:bodyPr anchor="t">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0" y="0"/>
            <a:ext cx="0" cy="0"/>
          </a:xfrm>
        </p:spPr>
        <p:txBody>
          <a:bodyPr/>
          <a:lstStyle>
            <a:lvl1pPr>
              <a:defRPr/>
            </a:lvl1pPr>
          </a:lstStyle>
          <a:p>
            <a:pPr>
              <a:defRPr/>
            </a:pPr>
            <a:fld id="{6FD1E4E2-6626-4C3F-BA9B-D1C2B1385D40}" type="datetimeFigureOut">
              <a:rPr lang="pt-BR"/>
              <a:pPr>
                <a:defRPr/>
              </a:pPr>
              <a:t>21/08/2025</a:t>
            </a:fld>
            <a:endParaRPr lang="pt-BR"/>
          </a:p>
        </p:txBody>
      </p:sp>
      <p:sp>
        <p:nvSpPr>
          <p:cNvPr id="5" name="Footer Placeholder 4"/>
          <p:cNvSpPr>
            <a:spLocks noGrp="1"/>
          </p:cNvSpPr>
          <p:nvPr>
            <p:ph type="ftr" sz="quarter" idx="11"/>
          </p:nvPr>
        </p:nvSpPr>
        <p:spPr>
          <a:xfrm>
            <a:off x="0" y="0"/>
            <a:ext cx="0" cy="0"/>
          </a:xfrm>
        </p:spPr>
        <p:txBody>
          <a:bodyPr/>
          <a:lstStyle>
            <a:lvl1pPr>
              <a:defRPr/>
            </a:lvl1pPr>
          </a:lstStyle>
          <a:p>
            <a:pPr>
              <a:defRPr/>
            </a:pPr>
            <a:endParaRPr lang="pt-BR"/>
          </a:p>
        </p:txBody>
      </p:sp>
      <p:sp>
        <p:nvSpPr>
          <p:cNvPr id="6" name="Slide Number Placeholder 5"/>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fld id="{9F1CA797-BADE-4C8B-93E2-6C0388C591D4}" type="slidenum">
              <a:rPr lang="pt-BR" altLang="pt-BR"/>
              <a:pPr/>
              <a:t>‹nº›</a:t>
            </a:fld>
            <a:endParaRPr lang="pt-BR" altLang="pt-B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Em branco">
    <p:spTree>
      <p:nvGrpSpPr>
        <p:cNvPr id="1" name=""/>
        <p:cNvGrpSpPr/>
        <p:nvPr/>
      </p:nvGrpSpPr>
      <p:grpSpPr>
        <a:xfrm>
          <a:off x="0" y="0"/>
          <a:ext cx="0" cy="0"/>
          <a:chOff x="0" y="0"/>
          <a:chExt cx="0" cy="0"/>
        </a:xfrm>
      </p:grpSpPr>
      <p:sp>
        <p:nvSpPr>
          <p:cNvPr id="2" name="Holder 2"/>
          <p:cNvSpPr>
            <a:spLocks noGrp="1"/>
          </p:cNvSpPr>
          <p:nvPr>
            <p:ph type="ftr" sz="quarter" idx="10"/>
          </p:nvPr>
        </p:nvSpPr>
        <p:spPr>
          <a:xfrm>
            <a:off x="0" y="0"/>
            <a:ext cx="0" cy="0"/>
          </a:xfrm>
        </p:spPr>
        <p:txBody>
          <a:bodyPr lIns="0" tIns="0" rIns="0" bIns="0"/>
          <a:lstStyle>
            <a:lvl1pPr algn="ctr">
              <a:defRPr>
                <a:solidFill>
                  <a:schemeClr val="tx1">
                    <a:tint val="75000"/>
                  </a:schemeClr>
                </a:solidFill>
              </a:defRPr>
            </a:lvl1pPr>
          </a:lstStyle>
          <a:p>
            <a:pPr>
              <a:defRPr/>
            </a:pPr>
            <a:endParaRPr lang="pt-BR"/>
          </a:p>
        </p:txBody>
      </p:sp>
      <p:sp>
        <p:nvSpPr>
          <p:cNvPr id="3" name="Holder 3"/>
          <p:cNvSpPr>
            <a:spLocks noGrp="1"/>
          </p:cNvSpPr>
          <p:nvPr>
            <p:ph type="dt" sz="half" idx="11"/>
          </p:nvPr>
        </p:nvSpPr>
        <p:spPr>
          <a:xfrm>
            <a:off x="0" y="0"/>
            <a:ext cx="0" cy="0"/>
          </a:xfrm>
        </p:spPr>
        <p:txBody>
          <a:bodyPr lIns="0" tIns="0" rIns="0" bIns="0"/>
          <a:lstStyle>
            <a:lvl1pPr algn="l">
              <a:defRPr>
                <a:solidFill>
                  <a:schemeClr val="tx1">
                    <a:tint val="75000"/>
                  </a:schemeClr>
                </a:solidFill>
              </a:defRPr>
            </a:lvl1pPr>
          </a:lstStyle>
          <a:p>
            <a:pPr>
              <a:defRPr/>
            </a:pPr>
            <a:fld id="{4A0A35FE-73A5-4950-9302-045B9CCAF400}" type="datetimeFigureOut">
              <a:rPr lang="pt-BR"/>
              <a:pPr>
                <a:defRPr/>
              </a:pPr>
              <a:t>21/08/2025</a:t>
            </a:fld>
            <a:endParaRPr lang="pt-BR"/>
          </a:p>
        </p:txBody>
      </p:sp>
      <p:sp>
        <p:nvSpPr>
          <p:cNvPr id="4" name="Holder 4"/>
          <p:cNvSpPr>
            <a:spLocks noGrp="1"/>
          </p:cNvSpPr>
          <p:nvPr>
            <p:ph type="sldNum" sz="quarter" idx="12"/>
          </p:nvPr>
        </p:nvSpPr>
        <p:spPr>
          <a:xfrm>
            <a:off x="0" y="0"/>
            <a:ext cx="0" cy="0"/>
          </a:xfrm>
        </p:spPr>
        <p:txBody>
          <a:bodyPr vert="horz" wrap="square" lIns="0" tIns="0" rIns="0" bIns="0" numCol="1" anchor="t" anchorCtr="0" compatLnSpc="1">
            <a:prstTxWarp prst="textNoShape">
              <a:avLst/>
            </a:prstTxWarp>
          </a:bodyPr>
          <a:lstStyle>
            <a:lvl1pPr algn="r">
              <a:defRPr>
                <a:solidFill>
                  <a:srgbClr val="898989"/>
                </a:solidFill>
              </a:defRPr>
            </a:lvl1pPr>
          </a:lstStyle>
          <a:p>
            <a:fld id="{C2F5B9B3-5F3B-4593-B5EE-0F04F04965B1}" type="slidenum">
              <a:rPr lang="pt-BR" altLang="pt-BR"/>
              <a:pPr/>
              <a:t>‹nº›</a:t>
            </a:fld>
            <a:endParaRPr lang="pt-BR" altLang="pt-B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0"/>
            <a:ext cx="0" cy="0"/>
          </a:xfrm>
        </p:spPr>
        <p:txBody>
          <a:bodyPr/>
          <a:lstStyle>
            <a:lvl1pPr>
              <a:defRPr/>
            </a:lvl1pPr>
          </a:lstStyle>
          <a:p>
            <a:pPr>
              <a:defRPr/>
            </a:pPr>
            <a:fld id="{2ECFE8F2-D32E-4485-8D82-4A60EC9949AE}" type="datetimeFigureOut">
              <a:rPr lang="pt-BR"/>
              <a:pPr>
                <a:defRPr/>
              </a:pPr>
              <a:t>21/08/2025</a:t>
            </a:fld>
            <a:endParaRPr lang="pt-BR"/>
          </a:p>
        </p:txBody>
      </p:sp>
      <p:sp>
        <p:nvSpPr>
          <p:cNvPr id="3" name="Footer Placeholder 2"/>
          <p:cNvSpPr>
            <a:spLocks noGrp="1"/>
          </p:cNvSpPr>
          <p:nvPr>
            <p:ph type="ftr" sz="quarter" idx="11"/>
          </p:nvPr>
        </p:nvSpPr>
        <p:spPr>
          <a:xfrm>
            <a:off x="0" y="0"/>
            <a:ext cx="0" cy="0"/>
          </a:xfrm>
        </p:spPr>
        <p:txBody>
          <a:bodyPr/>
          <a:lstStyle>
            <a:lvl1pPr>
              <a:defRPr/>
            </a:lvl1pPr>
          </a:lstStyle>
          <a:p>
            <a:pPr>
              <a:defRPr/>
            </a:pPr>
            <a:endParaRPr lang="pt-BR"/>
          </a:p>
        </p:txBody>
      </p:sp>
      <p:sp>
        <p:nvSpPr>
          <p:cNvPr id="4" name="Slide Number Placeholder 3"/>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lvl1pPr>
          </a:lstStyle>
          <a:p>
            <a:fld id="{2715FD85-59DF-43EE-971D-E6AF99608F39}" type="slidenum">
              <a:rPr lang="pt-BR" altLang="pt-BR"/>
              <a:pPr/>
              <a:t>‹nº›</a:t>
            </a:fld>
            <a:endParaRPr lang="pt-BR" alt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m">
    <p:spTree>
      <p:nvGrpSpPr>
        <p:cNvPr id="1" name=""/>
        <p:cNvGrpSpPr/>
        <p:nvPr/>
      </p:nvGrpSpPr>
      <p:grpSpPr>
        <a:xfrm>
          <a:off x="0" y="0"/>
          <a:ext cx="0" cy="0"/>
          <a:chOff x="0" y="0"/>
          <a:chExt cx="0" cy="0"/>
        </a:xfrm>
      </p:grpSpPr>
      <p:sp>
        <p:nvSpPr>
          <p:cNvPr id="3" name="Espaço Reservado para Imagem 2"/>
          <p:cNvSpPr>
            <a:spLocks noGrp="1"/>
          </p:cNvSpPr>
          <p:nvPr>
            <p:ph type="pic" sz="quarter" idx="15"/>
          </p:nvPr>
        </p:nvSpPr>
        <p:spPr>
          <a:xfrm>
            <a:off x="532801" y="968400"/>
            <a:ext cx="12138171" cy="8783612"/>
          </a:xfrm>
          <a:prstGeom prst="rect">
            <a:avLst/>
          </a:prstGeom>
        </p:spPr>
        <p:txBody>
          <a:bodyPr/>
          <a:lstStyle/>
          <a:p>
            <a:pPr lvl="0"/>
            <a:r>
              <a:rPr lang="pt-BR" noProof="0"/>
              <a:t>Clique no ícone para adicionar uma imagem</a:t>
            </a:r>
            <a:endParaRPr lang="pt-BR"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1 linha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p:nvPr>
        </p:nvSpPr>
        <p:spPr>
          <a:xfrm>
            <a:off x="532800" y="324001"/>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p:txBody>
      </p:sp>
      <p:sp>
        <p:nvSpPr>
          <p:cNvPr id="5" name="Espaço Reservado para Texto 2"/>
          <p:cNvSpPr>
            <a:spLocks noGrp="1"/>
          </p:cNvSpPr>
          <p:nvPr>
            <p:ph type="body" sz="quarter" idx="13"/>
          </p:nvPr>
        </p:nvSpPr>
        <p:spPr>
          <a:xfrm>
            <a:off x="532800" y="1470968"/>
            <a:ext cx="12138172" cy="8281044"/>
          </a:xfrm>
          <a:prstGeom prst="rect">
            <a:avLst/>
          </a:prstGeom>
        </p:spPr>
        <p:txBody>
          <a:bodyPr anchor="t">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2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p:nvPr>
        </p:nvSpPr>
        <p:spPr>
          <a:xfrm>
            <a:off x="532800" y="324000"/>
            <a:ext cx="9360000" cy="1196400"/>
          </a:xfrm>
          <a:prstGeom prst="rect">
            <a:avLst/>
          </a:prstGeom>
        </p:spPr>
        <p:txBody>
          <a:bodyPr anchor="ctr">
            <a:noAutofit/>
          </a:bodyPr>
          <a:lstStyle>
            <a:lvl1pPr marL="0" marR="0" indent="0" algn="l" defTabSz="1028649"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5" name="Espaço Reservado para Texto 2"/>
          <p:cNvSpPr>
            <a:spLocks noGrp="1"/>
          </p:cNvSpPr>
          <p:nvPr>
            <p:ph type="body" sz="quarter" idx="13"/>
          </p:nvPr>
        </p:nvSpPr>
        <p:spPr>
          <a:xfrm>
            <a:off x="532801" y="2043896"/>
            <a:ext cx="12138171" cy="7708116"/>
          </a:xfrm>
          <a:prstGeom prst="rect">
            <a:avLst/>
          </a:prstGeom>
        </p:spPr>
        <p:txBody>
          <a:bodyPr anchor="t">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3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p:nvPr>
        </p:nvSpPr>
        <p:spPr>
          <a:xfrm>
            <a:off x="532800" y="324000"/>
            <a:ext cx="9360000" cy="2075052"/>
          </a:xfrm>
          <a:prstGeom prst="rect">
            <a:avLst/>
          </a:prstGeom>
        </p:spPr>
        <p:txBody>
          <a:bodyPr anchor="ctr">
            <a:noAutofit/>
          </a:bodyPr>
          <a:lstStyle>
            <a:lvl1pPr marL="0" marR="0" indent="0" algn="l" defTabSz="1028649"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a:p>
            <a:pPr lvl="2"/>
            <a:r>
              <a:rPr lang="pt-BR"/>
              <a:t>Terceiro nível</a:t>
            </a:r>
          </a:p>
        </p:txBody>
      </p:sp>
      <p:sp>
        <p:nvSpPr>
          <p:cNvPr id="5" name="Espaço Reservado para Texto 2"/>
          <p:cNvSpPr>
            <a:spLocks noGrp="1"/>
          </p:cNvSpPr>
          <p:nvPr>
            <p:ph type="body" sz="quarter" idx="13"/>
          </p:nvPr>
        </p:nvSpPr>
        <p:spPr>
          <a:xfrm>
            <a:off x="532800" y="2905352"/>
            <a:ext cx="12138172" cy="6846660"/>
          </a:xfrm>
          <a:prstGeom prst="rect">
            <a:avLst/>
          </a:prstGeom>
        </p:spPr>
        <p:txBody>
          <a:bodyPr anchor="t">
            <a:normAutofit/>
          </a:bodyPr>
          <a:lstStyle>
            <a:lvl1pPr marL="305381" indent="-305381" algn="l">
              <a:lnSpc>
                <a:spcPts val="3600"/>
              </a:lnSpc>
              <a:spcBef>
                <a:spcPts val="0"/>
              </a:spcBef>
              <a:spcAft>
                <a:spcPts val="675"/>
              </a:spcAft>
              <a:buClr>
                <a:srgbClr val="69ADE7"/>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75" indent="-303595" algn="l">
              <a:lnSpc>
                <a:spcPts val="3600"/>
              </a:lnSpc>
              <a:spcBef>
                <a:spcPts val="0"/>
              </a:spcBef>
              <a:spcAft>
                <a:spcPts val="675"/>
              </a:spcAft>
              <a:buClr>
                <a:srgbClr val="69ADE7"/>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 texto mestre</a:t>
            </a:r>
          </a:p>
          <a:p>
            <a:pPr lvl="1"/>
            <a:r>
              <a:rPr lang="pt-BR"/>
              <a:t>Segundo nível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1 linha - imagem">
    <p:spTree>
      <p:nvGrpSpPr>
        <p:cNvPr id="1" name=""/>
        <p:cNvGrpSpPr/>
        <p:nvPr/>
      </p:nvGrpSpPr>
      <p:grpSpPr>
        <a:xfrm>
          <a:off x="0" y="0"/>
          <a:ext cx="0" cy="0"/>
          <a:chOff x="0" y="0"/>
          <a:chExt cx="0" cy="0"/>
        </a:xfrm>
      </p:grpSpPr>
      <p:sp>
        <p:nvSpPr>
          <p:cNvPr id="8" name="Espaço Reservado para Imagem 2"/>
          <p:cNvSpPr>
            <a:spLocks noGrp="1"/>
          </p:cNvSpPr>
          <p:nvPr>
            <p:ph type="pic" sz="quarter" idx="14"/>
          </p:nvPr>
        </p:nvSpPr>
        <p:spPr>
          <a:xfrm>
            <a:off x="532800" y="1470968"/>
            <a:ext cx="12138172" cy="8281432"/>
          </a:xfrm>
          <a:prstGeom prst="rect">
            <a:avLst/>
          </a:prstGeom>
        </p:spPr>
        <p:txBody>
          <a:bodyPr/>
          <a:lstStyle/>
          <a:p>
            <a:pPr lvl="0"/>
            <a:r>
              <a:rPr lang="pt-BR" noProof="0"/>
              <a:t>Clique no ícone para adicionar uma imagem</a:t>
            </a:r>
            <a:endParaRPr lang="pt-BR" noProof="0" dirty="0"/>
          </a:p>
        </p:txBody>
      </p:sp>
      <p:sp>
        <p:nvSpPr>
          <p:cNvPr id="6" name="Espaço Reservado para Texto 2"/>
          <p:cNvSpPr>
            <a:spLocks noGrp="1"/>
          </p:cNvSpPr>
          <p:nvPr>
            <p:ph type="body" sz="quarter" idx="11"/>
          </p:nvPr>
        </p:nvSpPr>
        <p:spPr>
          <a:xfrm>
            <a:off x="532800" y="324001"/>
            <a:ext cx="936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2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p:nvPr>
        </p:nvSpPr>
        <p:spPr>
          <a:xfrm>
            <a:off x="532800" y="324000"/>
            <a:ext cx="9360000" cy="1196400"/>
          </a:xfrm>
          <a:prstGeom prst="rect">
            <a:avLst/>
          </a:prstGeom>
        </p:spPr>
        <p:txBody>
          <a:bodyPr anchor="ctr">
            <a:noAutofit/>
          </a:bodyPr>
          <a:lstStyle>
            <a:lvl1pPr marL="0" marR="0" indent="0" algn="l" defTabSz="1028649"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5" name="Espaço Reservado para Imagem 2"/>
          <p:cNvSpPr>
            <a:spLocks noGrp="1"/>
          </p:cNvSpPr>
          <p:nvPr>
            <p:ph type="pic" sz="quarter" idx="14"/>
          </p:nvPr>
        </p:nvSpPr>
        <p:spPr>
          <a:xfrm>
            <a:off x="532801" y="2020648"/>
            <a:ext cx="12138171" cy="7731364"/>
          </a:xfrm>
          <a:prstGeom prst="rect">
            <a:avLst/>
          </a:prstGeom>
        </p:spPr>
        <p:txBody>
          <a:bodyPr/>
          <a:lstStyle/>
          <a:p>
            <a:pPr lvl="0"/>
            <a:r>
              <a:rPr lang="pt-BR" noProof="0"/>
              <a:t>Clique no ícone para adicionar uma imagem</a:t>
            </a:r>
            <a:endParaRPr lang="pt-B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3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p:nvPr>
        </p:nvSpPr>
        <p:spPr>
          <a:xfrm>
            <a:off x="532800" y="324000"/>
            <a:ext cx="9360000" cy="2075052"/>
          </a:xfrm>
          <a:prstGeom prst="rect">
            <a:avLst/>
          </a:prstGeom>
        </p:spPr>
        <p:txBody>
          <a:bodyPr anchor="ctr">
            <a:noAutofit/>
          </a:bodyPr>
          <a:lstStyle>
            <a:lvl1pPr marL="0" marR="0" indent="0" algn="l" defTabSz="1028649" rtl="0" eaLnBrk="0" fontAlgn="base" latinLnBrk="0" hangingPunct="0">
              <a:lnSpc>
                <a:spcPct val="100000"/>
              </a:lnSpc>
              <a:spcBef>
                <a:spcPts val="0"/>
              </a:spcBef>
              <a:spcAft>
                <a:spcPct val="0"/>
              </a:spcAft>
              <a:buClrTx/>
              <a:buSzPct val="100000"/>
              <a:buFont typeface="+mj-lt"/>
              <a:buNone/>
              <a:tabLst/>
              <a:defRPr sz="4050" b="1" cap="none" baseline="0">
                <a:solidFill>
                  <a:srgbClr val="69ADE7"/>
                </a:solidFill>
                <a:effectLst/>
                <a:latin typeface="+mj-lt"/>
                <a:cs typeface="Arial" panose="020B0604020202020204" pitchFamily="34" charset="0"/>
              </a:defRPr>
            </a:lvl1pPr>
            <a:lvl2pPr marL="205354"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a:p>
            <a:pPr lvl="2"/>
            <a:r>
              <a:rPr lang="pt-BR"/>
              <a:t>Terceiro nível</a:t>
            </a:r>
          </a:p>
        </p:txBody>
      </p:sp>
      <p:sp>
        <p:nvSpPr>
          <p:cNvPr id="5" name="Espaço Reservado para Imagem 2"/>
          <p:cNvSpPr>
            <a:spLocks noGrp="1"/>
          </p:cNvSpPr>
          <p:nvPr>
            <p:ph type="pic" sz="quarter" idx="14"/>
          </p:nvPr>
        </p:nvSpPr>
        <p:spPr>
          <a:xfrm>
            <a:off x="532801" y="2897950"/>
            <a:ext cx="12138171" cy="6854063"/>
          </a:xfrm>
          <a:prstGeom prst="rect">
            <a:avLst/>
          </a:prstGeom>
        </p:spPr>
        <p:txBody>
          <a:bodyPr/>
          <a:lstStyle/>
          <a:p>
            <a:pPr lvl="0"/>
            <a:r>
              <a:rPr lang="pt-BR" noProof="0"/>
              <a:t>Clique no ícone para adicionar uma imagem</a:t>
            </a:r>
            <a:endParaRPr lang="pt-B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Imagem 4"/>
          <p:cNvPicPr>
            <a:picLocks noChangeAspect="1" noChangeArrowheads="1"/>
          </p:cNvPicPr>
          <p:nvPr/>
        </p:nvPicPr>
        <p:blipFill>
          <a:blip r:embed="rId24"/>
          <a:srcRect/>
          <a:stretch>
            <a:fillRect/>
          </a:stretch>
        </p:blipFill>
        <p:spPr bwMode="auto">
          <a:xfrm>
            <a:off x="14288" y="0"/>
            <a:ext cx="13687425" cy="10287000"/>
          </a:xfrm>
          <a:prstGeom prst="rect">
            <a:avLst/>
          </a:prstGeom>
          <a:noFill/>
          <a:ln w="9525">
            <a:noFill/>
            <a:miter lim="800000"/>
            <a:headEnd/>
            <a:tailEnd/>
          </a:ln>
        </p:spPr>
      </p:pic>
      <p:pic>
        <p:nvPicPr>
          <p:cNvPr id="1027" name="Imagem 3"/>
          <p:cNvPicPr>
            <a:picLocks noChangeAspect="1" noChangeArrowheads="1"/>
          </p:cNvPicPr>
          <p:nvPr/>
        </p:nvPicPr>
        <p:blipFill>
          <a:blip r:embed="rId25"/>
          <a:srcRect/>
          <a:stretch>
            <a:fillRect/>
          </a:stretch>
        </p:blipFill>
        <p:spPr bwMode="auto">
          <a:xfrm>
            <a:off x="11250613" y="490538"/>
            <a:ext cx="1439862" cy="2603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Lst>
  <p:timing>
    <p:tnLst>
      <p:par>
        <p:cTn id="1" dur="indefinite" restart="never" nodeType="tmRoot"/>
      </p:par>
    </p:tnLst>
  </p:timing>
  <p:txStyles>
    <p:titleStyle>
      <a:lvl1pPr algn="ctr" rtl="0" eaLnBrk="0" fontAlgn="base" hangingPunct="0">
        <a:spcBef>
          <a:spcPct val="0"/>
        </a:spcBef>
        <a:spcAft>
          <a:spcPct val="0"/>
        </a:spcAft>
        <a:defRPr sz="4900" kern="1200">
          <a:solidFill>
            <a:schemeClr val="tx1"/>
          </a:solidFill>
          <a:latin typeface="+mj-lt"/>
          <a:ea typeface="+mj-ea"/>
          <a:cs typeface="+mj-cs"/>
        </a:defRPr>
      </a:lvl1pPr>
      <a:lvl2pPr algn="ctr" rtl="0" eaLnBrk="0" fontAlgn="base" hangingPunct="0">
        <a:spcBef>
          <a:spcPct val="0"/>
        </a:spcBef>
        <a:spcAft>
          <a:spcPct val="0"/>
        </a:spcAft>
        <a:defRPr sz="4900">
          <a:solidFill>
            <a:schemeClr val="tx1"/>
          </a:solidFill>
          <a:latin typeface="Calibri" pitchFamily="34" charset="0"/>
        </a:defRPr>
      </a:lvl2pPr>
      <a:lvl3pPr algn="ctr" rtl="0" eaLnBrk="0" fontAlgn="base" hangingPunct="0">
        <a:spcBef>
          <a:spcPct val="0"/>
        </a:spcBef>
        <a:spcAft>
          <a:spcPct val="0"/>
        </a:spcAft>
        <a:defRPr sz="4900">
          <a:solidFill>
            <a:schemeClr val="tx1"/>
          </a:solidFill>
          <a:latin typeface="Calibri" pitchFamily="34" charset="0"/>
        </a:defRPr>
      </a:lvl3pPr>
      <a:lvl4pPr algn="ctr" rtl="0" eaLnBrk="0" fontAlgn="base" hangingPunct="0">
        <a:spcBef>
          <a:spcPct val="0"/>
        </a:spcBef>
        <a:spcAft>
          <a:spcPct val="0"/>
        </a:spcAft>
        <a:defRPr sz="4900">
          <a:solidFill>
            <a:schemeClr val="tx1"/>
          </a:solidFill>
          <a:latin typeface="Calibri" pitchFamily="34" charset="0"/>
        </a:defRPr>
      </a:lvl4pPr>
      <a:lvl5pPr algn="ctr" rtl="0" eaLnBrk="0" fontAlgn="base" hangingPunct="0">
        <a:spcBef>
          <a:spcPct val="0"/>
        </a:spcBef>
        <a:spcAft>
          <a:spcPct val="0"/>
        </a:spcAft>
        <a:defRPr sz="4900">
          <a:solidFill>
            <a:schemeClr val="tx1"/>
          </a:solidFill>
          <a:latin typeface="Calibri" pitchFamily="34" charset="0"/>
        </a:defRPr>
      </a:lvl5pPr>
      <a:lvl6pPr marL="514274" algn="ctr" rtl="0" eaLnBrk="1" fontAlgn="base" hangingPunct="1">
        <a:spcBef>
          <a:spcPct val="0"/>
        </a:spcBef>
        <a:spcAft>
          <a:spcPct val="0"/>
        </a:spcAft>
        <a:defRPr sz="4951">
          <a:solidFill>
            <a:schemeClr val="tx1"/>
          </a:solidFill>
          <a:latin typeface="Calibri" pitchFamily="34" charset="0"/>
        </a:defRPr>
      </a:lvl6pPr>
      <a:lvl7pPr marL="1028547" algn="ctr" rtl="0" eaLnBrk="1" fontAlgn="base" hangingPunct="1">
        <a:spcBef>
          <a:spcPct val="0"/>
        </a:spcBef>
        <a:spcAft>
          <a:spcPct val="0"/>
        </a:spcAft>
        <a:defRPr sz="4951">
          <a:solidFill>
            <a:schemeClr val="tx1"/>
          </a:solidFill>
          <a:latin typeface="Calibri" pitchFamily="34" charset="0"/>
        </a:defRPr>
      </a:lvl7pPr>
      <a:lvl8pPr marL="1542821" algn="ctr" rtl="0" eaLnBrk="1" fontAlgn="base" hangingPunct="1">
        <a:spcBef>
          <a:spcPct val="0"/>
        </a:spcBef>
        <a:spcAft>
          <a:spcPct val="0"/>
        </a:spcAft>
        <a:defRPr sz="4951">
          <a:solidFill>
            <a:schemeClr val="tx1"/>
          </a:solidFill>
          <a:latin typeface="Calibri" pitchFamily="34" charset="0"/>
        </a:defRPr>
      </a:lvl8pPr>
      <a:lvl9pPr marL="2057093" algn="ctr" rtl="0" eaLnBrk="1" fontAlgn="base" hangingPunct="1">
        <a:spcBef>
          <a:spcPct val="0"/>
        </a:spcBef>
        <a:spcAft>
          <a:spcPct val="0"/>
        </a:spcAft>
        <a:defRPr sz="4951">
          <a:solidFill>
            <a:schemeClr val="tx1"/>
          </a:solidFill>
          <a:latin typeface="Calibri" pitchFamily="34" charset="0"/>
        </a:defRPr>
      </a:lvl9pPr>
    </p:titleStyle>
    <p:bodyStyle>
      <a:lvl1pPr marL="382588" indent="-382588" algn="l" rtl="0" eaLnBrk="0" fontAlgn="base" hangingPunct="0">
        <a:spcBef>
          <a:spcPct val="20000"/>
        </a:spcBef>
        <a:spcAft>
          <a:spcPct val="0"/>
        </a:spcAft>
        <a:buFont typeface="Arial" pitchFamily="34" charset="0"/>
        <a:buChar char="•"/>
        <a:defRPr sz="3600" kern="1200">
          <a:solidFill>
            <a:schemeClr val="tx1"/>
          </a:solidFill>
          <a:latin typeface="+mn-lt"/>
          <a:ea typeface="+mn-ea"/>
          <a:cs typeface="+mn-cs"/>
        </a:defRPr>
      </a:lvl1pPr>
      <a:lvl2pPr marL="833438" indent="-319088" algn="l" rtl="0" eaLnBrk="0" fontAlgn="base" hangingPunct="0">
        <a:spcBef>
          <a:spcPct val="20000"/>
        </a:spcBef>
        <a:spcAft>
          <a:spcPct val="0"/>
        </a:spcAft>
        <a:buFont typeface="Arial" pitchFamily="34" charset="0"/>
        <a:buChar char="–"/>
        <a:defRPr sz="3100" kern="1200">
          <a:solidFill>
            <a:schemeClr val="tx1"/>
          </a:solidFill>
          <a:latin typeface="+mn-lt"/>
          <a:ea typeface="+mn-ea"/>
          <a:cs typeface="+mn-cs"/>
        </a:defRPr>
      </a:lvl2pPr>
      <a:lvl3pPr marL="1282700" indent="-254000" algn="l" rtl="0" eaLnBrk="0" fontAlgn="base" hangingPunct="0">
        <a:spcBef>
          <a:spcPct val="20000"/>
        </a:spcBef>
        <a:spcAft>
          <a:spcPct val="0"/>
        </a:spcAft>
        <a:buFont typeface="Arial" pitchFamily="34" charset="0"/>
        <a:buChar char="•"/>
        <a:defRPr sz="2700" kern="1200">
          <a:solidFill>
            <a:schemeClr val="tx1"/>
          </a:solidFill>
          <a:latin typeface="+mn-lt"/>
          <a:ea typeface="+mn-ea"/>
          <a:cs typeface="+mn-cs"/>
        </a:defRPr>
      </a:lvl3pPr>
      <a:lvl4pPr marL="1797050" indent="-254000" algn="l"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4pPr>
      <a:lvl5pPr marL="2311400" indent="-254000" algn="l"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5pPr>
      <a:lvl6pPr marL="2828504"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776"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051"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323"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9pPr>
    </p:bodyStyle>
    <p:otherStyle>
      <a:defPPr>
        <a:defRPr lang="pt-BR"/>
      </a:defPPr>
      <a:lvl1pPr marL="0" algn="l" defTabSz="1028547" rtl="0" eaLnBrk="1" latinLnBrk="0" hangingPunct="1">
        <a:defRPr sz="2024" kern="1200">
          <a:solidFill>
            <a:schemeClr val="tx1"/>
          </a:solidFill>
          <a:latin typeface="+mn-lt"/>
          <a:ea typeface="+mn-ea"/>
          <a:cs typeface="+mn-cs"/>
        </a:defRPr>
      </a:lvl1pPr>
      <a:lvl2pPr marL="514274" algn="l" defTabSz="1028547" rtl="0" eaLnBrk="1" latinLnBrk="0" hangingPunct="1">
        <a:defRPr sz="2024" kern="1200">
          <a:solidFill>
            <a:schemeClr val="tx1"/>
          </a:solidFill>
          <a:latin typeface="+mn-lt"/>
          <a:ea typeface="+mn-ea"/>
          <a:cs typeface="+mn-cs"/>
        </a:defRPr>
      </a:lvl2pPr>
      <a:lvl3pPr marL="1028547" algn="l" defTabSz="1028547" rtl="0" eaLnBrk="1" latinLnBrk="0" hangingPunct="1">
        <a:defRPr sz="2024" kern="1200">
          <a:solidFill>
            <a:schemeClr val="tx1"/>
          </a:solidFill>
          <a:latin typeface="+mn-lt"/>
          <a:ea typeface="+mn-ea"/>
          <a:cs typeface="+mn-cs"/>
        </a:defRPr>
      </a:lvl3pPr>
      <a:lvl4pPr marL="1542821" algn="l" defTabSz="1028547" rtl="0" eaLnBrk="1" latinLnBrk="0" hangingPunct="1">
        <a:defRPr sz="2024" kern="1200">
          <a:solidFill>
            <a:schemeClr val="tx1"/>
          </a:solidFill>
          <a:latin typeface="+mn-lt"/>
          <a:ea typeface="+mn-ea"/>
          <a:cs typeface="+mn-cs"/>
        </a:defRPr>
      </a:lvl4pPr>
      <a:lvl5pPr marL="2057093" algn="l" defTabSz="1028547" rtl="0" eaLnBrk="1" latinLnBrk="0" hangingPunct="1">
        <a:defRPr sz="2024" kern="1200">
          <a:solidFill>
            <a:schemeClr val="tx1"/>
          </a:solidFill>
          <a:latin typeface="+mn-lt"/>
          <a:ea typeface="+mn-ea"/>
          <a:cs typeface="+mn-cs"/>
        </a:defRPr>
      </a:lvl5pPr>
      <a:lvl6pPr marL="2571367" algn="l" defTabSz="1028547" rtl="0" eaLnBrk="1" latinLnBrk="0" hangingPunct="1">
        <a:defRPr sz="2024" kern="1200">
          <a:solidFill>
            <a:schemeClr val="tx1"/>
          </a:solidFill>
          <a:latin typeface="+mn-lt"/>
          <a:ea typeface="+mn-ea"/>
          <a:cs typeface="+mn-cs"/>
        </a:defRPr>
      </a:lvl6pPr>
      <a:lvl7pPr marL="3085642" algn="l" defTabSz="1028547" rtl="0" eaLnBrk="1" latinLnBrk="0" hangingPunct="1">
        <a:defRPr sz="2024" kern="1200">
          <a:solidFill>
            <a:schemeClr val="tx1"/>
          </a:solidFill>
          <a:latin typeface="+mn-lt"/>
          <a:ea typeface="+mn-ea"/>
          <a:cs typeface="+mn-cs"/>
        </a:defRPr>
      </a:lvl7pPr>
      <a:lvl8pPr marL="3599912" algn="l" defTabSz="1028547" rtl="0" eaLnBrk="1" latinLnBrk="0" hangingPunct="1">
        <a:defRPr sz="2024" kern="1200">
          <a:solidFill>
            <a:schemeClr val="tx1"/>
          </a:solidFill>
          <a:latin typeface="+mn-lt"/>
          <a:ea typeface="+mn-ea"/>
          <a:cs typeface="+mn-cs"/>
        </a:defRPr>
      </a:lvl8pPr>
      <a:lvl9pPr marL="4114187" algn="l" defTabSz="1028547" rtl="0" eaLnBrk="1" latinLnBrk="0" hangingPunct="1">
        <a:defRPr sz="20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duotone>
              <a:schemeClr val="accent1">
                <a:shade val="45000"/>
                <a:satMod val="135000"/>
              </a:schemeClr>
              <a:prstClr val="white"/>
            </a:duotone>
          </a:blip>
          <a:stretch>
            <a:fillRect/>
          </a:stretch>
        </p:blipFill>
        <p:spPr>
          <a:xfrm>
            <a:off x="1" y="0"/>
            <a:ext cx="6425952" cy="10287000"/>
          </a:xfrm>
          <a:prstGeom prst="rect">
            <a:avLst/>
          </a:prstGeom>
        </p:spPr>
      </p:pic>
      <p:sp>
        <p:nvSpPr>
          <p:cNvPr id="6" name="CaixaDeTexto 5"/>
          <p:cNvSpPr txBox="1"/>
          <p:nvPr/>
        </p:nvSpPr>
        <p:spPr>
          <a:xfrm>
            <a:off x="6858000" y="5383213"/>
            <a:ext cx="5994400" cy="1406525"/>
          </a:xfrm>
          <a:prstGeom prst="rect">
            <a:avLst/>
          </a:prstGeom>
          <a:noFill/>
        </p:spPr>
        <p:txBody>
          <a:bodyPr>
            <a:spAutoFit/>
          </a:bodyPr>
          <a:lstStyle/>
          <a:p>
            <a:pPr algn="ctr">
              <a:lnSpc>
                <a:spcPct val="150000"/>
              </a:lnSpc>
              <a:defRPr/>
            </a:pPr>
            <a:r>
              <a:rPr lang="pt-BR" sz="3000" dirty="0">
                <a:solidFill>
                  <a:schemeClr val="accent1">
                    <a:lumMod val="75000"/>
                  </a:schemeClr>
                </a:solidFill>
                <a:latin typeface="+mn-lt"/>
              </a:rPr>
              <a:t>A SAÚDE E A PROTEÇÃO CONSTITUCIONAL</a:t>
            </a:r>
          </a:p>
        </p:txBody>
      </p:sp>
      <p:pic>
        <p:nvPicPr>
          <p:cNvPr id="7" name="Imagem 6"/>
          <p:cNvPicPr>
            <a:picLocks noChangeAspect="1"/>
          </p:cNvPicPr>
          <p:nvPr/>
        </p:nvPicPr>
        <p:blipFill rotWithShape="1">
          <a:blip r:embed="rId3">
            <a:duotone>
              <a:schemeClr val="accent1">
                <a:shade val="45000"/>
                <a:satMod val="135000"/>
              </a:schemeClr>
              <a:prstClr val="white"/>
            </a:duotone>
          </a:blip>
          <a:srcRect l="8139" t="7300" r="73086" b="63300"/>
          <a:stretch/>
        </p:blipFill>
        <p:spPr>
          <a:xfrm>
            <a:off x="8298160" y="2203927"/>
            <a:ext cx="2016224" cy="30243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Serviços Públicos de Saúde</a:t>
            </a:r>
          </a:p>
        </p:txBody>
      </p:sp>
      <p:sp>
        <p:nvSpPr>
          <p:cNvPr id="9" name="CaixaDeTexto 8"/>
          <p:cNvSpPr txBox="1"/>
          <p:nvPr/>
        </p:nvSpPr>
        <p:spPr>
          <a:xfrm>
            <a:off x="411163" y="2190750"/>
            <a:ext cx="11952287" cy="4854575"/>
          </a:xfrm>
          <a:prstGeom prst="rect">
            <a:avLst/>
          </a:prstGeom>
          <a:noFill/>
          <a:ln>
            <a:solidFill>
              <a:schemeClr val="accent1">
                <a:lumMod val="40000"/>
                <a:lumOff val="60000"/>
              </a:schemeClr>
            </a:solidFill>
          </a:ln>
        </p:spPr>
        <p:txBody>
          <a:bodyPr>
            <a:spAutoFit/>
          </a:bodyPr>
          <a:lstStyle/>
          <a:p>
            <a:pPr algn="just">
              <a:lnSpc>
                <a:spcPct val="150000"/>
              </a:lnSpc>
              <a:defRPr/>
            </a:pPr>
            <a:r>
              <a:rPr lang="pt-BR" sz="3000" dirty="0">
                <a:solidFill>
                  <a:schemeClr val="accent1">
                    <a:lumMod val="75000"/>
                  </a:schemeClr>
                </a:solidFill>
              </a:rPr>
              <a:t>Artigo 198 CF/88. As ações e serviços públicos de saúde integram uma rede regionalizada e hierarquizada e constituem um sistema único, organizado de acordo com as seguintes diretrizes:</a:t>
            </a:r>
          </a:p>
          <a:p>
            <a:pPr algn="just">
              <a:lnSpc>
                <a:spcPct val="150000"/>
              </a:lnSpc>
              <a:defRPr/>
            </a:pPr>
            <a:r>
              <a:rPr lang="pt-BR" sz="3000" dirty="0">
                <a:solidFill>
                  <a:schemeClr val="accent1">
                    <a:lumMod val="75000"/>
                  </a:schemeClr>
                </a:solidFill>
              </a:rPr>
              <a:t>I - descentralização, com direção única em cada esfera de governo;</a:t>
            </a:r>
          </a:p>
          <a:p>
            <a:pPr algn="just">
              <a:lnSpc>
                <a:spcPct val="150000"/>
              </a:lnSpc>
              <a:defRPr/>
            </a:pPr>
            <a:r>
              <a:rPr lang="pt-BR" sz="3000" dirty="0">
                <a:solidFill>
                  <a:schemeClr val="accent1">
                    <a:lumMod val="75000"/>
                  </a:schemeClr>
                </a:solidFill>
              </a:rPr>
              <a:t>II - atendimento integral, com prioridade para as atividades preventivas, sem prejuízo dos serviços assistenciais;</a:t>
            </a:r>
          </a:p>
          <a:p>
            <a:pPr algn="just">
              <a:lnSpc>
                <a:spcPct val="150000"/>
              </a:lnSpc>
              <a:defRPr/>
            </a:pPr>
            <a:r>
              <a:rPr lang="pt-BR" sz="3000" dirty="0">
                <a:solidFill>
                  <a:schemeClr val="accent1">
                    <a:lumMod val="75000"/>
                  </a:schemeClr>
                </a:solidFill>
              </a:rPr>
              <a:t>III - participação da comunidade.</a:t>
            </a:r>
          </a:p>
        </p:txBody>
      </p:sp>
      <p:sp>
        <p:nvSpPr>
          <p:cNvPr id="3" name="Fluxograma: Processo 2"/>
          <p:cNvSpPr/>
          <p:nvPr/>
        </p:nvSpPr>
        <p:spPr>
          <a:xfrm>
            <a:off x="3762375" y="8599488"/>
            <a:ext cx="5826125" cy="722312"/>
          </a:xfrm>
          <a:prstGeom prst="flowChartProcess">
            <a:avLst/>
          </a:prstGeom>
          <a:ln w="3175">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Sistema Único de Saúde</a:t>
            </a:r>
          </a:p>
        </p:txBody>
      </p:sp>
      <p:sp>
        <p:nvSpPr>
          <p:cNvPr id="4" name="Seta: para Baixo 3"/>
          <p:cNvSpPr/>
          <p:nvPr/>
        </p:nvSpPr>
        <p:spPr>
          <a:xfrm>
            <a:off x="5522913" y="7497763"/>
            <a:ext cx="1728787" cy="722312"/>
          </a:xfrm>
          <a:prstGeom prst="downArrow">
            <a:avLst/>
          </a:prstGeom>
          <a:noFill/>
          <a:ln w="3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709150" cy="647700"/>
          </a:xfrm>
          <a:ln w="3175"/>
        </p:spPr>
        <p:txBody>
          <a:bodyPr/>
          <a:lstStyle/>
          <a:p>
            <a:pPr>
              <a:defRPr/>
            </a:pPr>
            <a:r>
              <a:rPr lang="pt-BR" dirty="0"/>
              <a:t>Sistema Único de Saúde</a:t>
            </a:r>
          </a:p>
        </p:txBody>
      </p:sp>
      <p:sp>
        <p:nvSpPr>
          <p:cNvPr id="5" name="Fluxograma: Processo 4"/>
          <p:cNvSpPr/>
          <p:nvPr/>
        </p:nvSpPr>
        <p:spPr>
          <a:xfrm>
            <a:off x="233363" y="3127375"/>
            <a:ext cx="3240087" cy="1733550"/>
          </a:xfrm>
          <a:prstGeom prst="flowChartProcess">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Descentralização: União, Estados e Municípios</a:t>
            </a:r>
          </a:p>
        </p:txBody>
      </p:sp>
      <p:sp>
        <p:nvSpPr>
          <p:cNvPr id="8" name="Fluxograma: Processo 7"/>
          <p:cNvSpPr/>
          <p:nvPr/>
        </p:nvSpPr>
        <p:spPr>
          <a:xfrm>
            <a:off x="3603625" y="3127375"/>
            <a:ext cx="3470275" cy="1733550"/>
          </a:xfrm>
          <a:prstGeom prst="flowChartProcess">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Atendimento integral</a:t>
            </a:r>
          </a:p>
          <a:p>
            <a:pPr algn="ctr">
              <a:defRPr/>
            </a:pPr>
            <a:r>
              <a:rPr lang="pt-BR" sz="3000" dirty="0">
                <a:solidFill>
                  <a:schemeClr val="accent1">
                    <a:lumMod val="75000"/>
                  </a:schemeClr>
                </a:solidFill>
                <a:latin typeface="Arial" panose="020B0604020202020204" pitchFamily="34" charset="0"/>
                <a:cs typeface="Arial" panose="020B0604020202020204" pitchFamily="34" charset="0"/>
              </a:rPr>
              <a:t>Prevenção / serviços essenciais</a:t>
            </a:r>
          </a:p>
        </p:txBody>
      </p:sp>
      <p:sp>
        <p:nvSpPr>
          <p:cNvPr id="10" name="Fluxograma: Processo 9"/>
          <p:cNvSpPr/>
          <p:nvPr/>
        </p:nvSpPr>
        <p:spPr>
          <a:xfrm>
            <a:off x="10098088" y="3127375"/>
            <a:ext cx="2874962" cy="1733550"/>
          </a:xfrm>
          <a:prstGeom prst="flowChartProcess">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Participação da comunidade</a:t>
            </a:r>
          </a:p>
          <a:p>
            <a:pPr algn="ctr">
              <a:defRPr/>
            </a:pPr>
            <a:r>
              <a:rPr lang="pt-BR" sz="3000" dirty="0">
                <a:solidFill>
                  <a:schemeClr val="accent1">
                    <a:lumMod val="75000"/>
                  </a:schemeClr>
                </a:solidFill>
                <a:latin typeface="Arial" panose="020B0604020202020204" pitchFamily="34" charset="0"/>
                <a:cs typeface="Arial" panose="020B0604020202020204" pitchFamily="34" charset="0"/>
              </a:rPr>
              <a:t>(equidade)</a:t>
            </a:r>
          </a:p>
        </p:txBody>
      </p:sp>
      <p:sp>
        <p:nvSpPr>
          <p:cNvPr id="13" name="Chave Direita 12"/>
          <p:cNvSpPr/>
          <p:nvPr/>
        </p:nvSpPr>
        <p:spPr>
          <a:xfrm rot="16200000">
            <a:off x="5950744" y="-3525043"/>
            <a:ext cx="1174750" cy="12888912"/>
          </a:xfrm>
          <a:prstGeom prst="rightBrace">
            <a:avLst>
              <a:gd name="adj1" fmla="val 8333"/>
              <a:gd name="adj2" fmla="val 48169"/>
            </a:avLst>
          </a:prstGeom>
          <a:ln w="31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9" name="Fluxograma: Processo 8"/>
          <p:cNvSpPr/>
          <p:nvPr/>
        </p:nvSpPr>
        <p:spPr>
          <a:xfrm>
            <a:off x="3619500" y="2138363"/>
            <a:ext cx="5824538" cy="544512"/>
          </a:xfrm>
          <a:prstGeom prst="flowChartProcess">
            <a:avLst/>
          </a:prstGeom>
          <a:solidFill>
            <a:schemeClr val="bg1"/>
          </a:solidFill>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Constituição do SUS</a:t>
            </a:r>
          </a:p>
        </p:txBody>
      </p:sp>
      <p:cxnSp>
        <p:nvCxnSpPr>
          <p:cNvPr id="15" name="Conector de Seta Reta 14"/>
          <p:cNvCxnSpPr>
            <a:cxnSpLocks/>
          </p:cNvCxnSpPr>
          <p:nvPr/>
        </p:nvCxnSpPr>
        <p:spPr>
          <a:xfrm>
            <a:off x="6335713" y="1687513"/>
            <a:ext cx="0" cy="376237"/>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sp>
        <p:nvSpPr>
          <p:cNvPr id="17" name="Fluxograma: Processo 16"/>
          <p:cNvSpPr/>
          <p:nvPr/>
        </p:nvSpPr>
        <p:spPr>
          <a:xfrm>
            <a:off x="7177088" y="3127375"/>
            <a:ext cx="2843212" cy="1744663"/>
          </a:xfrm>
          <a:prstGeom prst="flowChartProcess">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Rede  regionalizada e hierarquizada</a:t>
            </a:r>
          </a:p>
        </p:txBody>
      </p:sp>
      <p:sp>
        <p:nvSpPr>
          <p:cNvPr id="19" name="CaixaDeTexto 18"/>
          <p:cNvSpPr txBox="1"/>
          <p:nvPr/>
        </p:nvSpPr>
        <p:spPr>
          <a:xfrm>
            <a:off x="304800" y="7172325"/>
            <a:ext cx="5681663" cy="3108325"/>
          </a:xfrm>
          <a:prstGeom prst="rect">
            <a:avLst/>
          </a:prstGeom>
          <a:noFill/>
          <a:ln w="3175">
            <a:noFill/>
          </a:ln>
        </p:spPr>
        <p:txBody>
          <a:bodyPr>
            <a:spAutoFit/>
          </a:bodyPr>
          <a:lstStyle/>
          <a:p>
            <a:pPr algn="just">
              <a:defRPr/>
            </a:pPr>
            <a:r>
              <a:rPr lang="pt-BR" sz="2800" dirty="0">
                <a:solidFill>
                  <a:schemeClr val="accent1">
                    <a:lumMod val="75000"/>
                  </a:schemeClr>
                </a:solidFill>
              </a:rPr>
              <a:t>Dispõe sobre as condições para a promoção, proteção e recuperação da saúde, a organização e o funcionamento dos serviços correspondentes, instituindo o Sistema Único de Saúde (SUS)</a:t>
            </a:r>
          </a:p>
        </p:txBody>
      </p:sp>
      <p:sp>
        <p:nvSpPr>
          <p:cNvPr id="20" name="Seta: Dobrada 19"/>
          <p:cNvSpPr/>
          <p:nvPr/>
        </p:nvSpPr>
        <p:spPr>
          <a:xfrm rot="5400000" flipV="1">
            <a:off x="419100" y="6486525"/>
            <a:ext cx="515938" cy="744538"/>
          </a:xfrm>
          <a:prstGeom prst="bentArrow">
            <a:avLst/>
          </a:prstGeom>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
        <p:nvSpPr>
          <p:cNvPr id="11" name="Fluxograma: Processo 10"/>
          <p:cNvSpPr/>
          <p:nvPr/>
        </p:nvSpPr>
        <p:spPr>
          <a:xfrm>
            <a:off x="933450" y="6343650"/>
            <a:ext cx="3802063" cy="722313"/>
          </a:xfrm>
          <a:prstGeom prst="flowChartProcess">
            <a:avLst/>
          </a:prstGeom>
          <a:solidFill>
            <a:schemeClr val="bg1"/>
          </a:solidFill>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Lei 8080/90</a:t>
            </a:r>
          </a:p>
        </p:txBody>
      </p:sp>
      <p:sp>
        <p:nvSpPr>
          <p:cNvPr id="6" name="CaixaDeTexto 5"/>
          <p:cNvSpPr txBox="1"/>
          <p:nvPr/>
        </p:nvSpPr>
        <p:spPr>
          <a:xfrm>
            <a:off x="7177088" y="7399338"/>
            <a:ext cx="5772150" cy="2678112"/>
          </a:xfrm>
          <a:prstGeom prst="rect">
            <a:avLst/>
          </a:prstGeom>
          <a:noFill/>
        </p:spPr>
        <p:txBody>
          <a:bodyPr>
            <a:spAutoFit/>
          </a:bodyPr>
          <a:lstStyle/>
          <a:p>
            <a:pPr algn="just">
              <a:defRPr/>
            </a:pPr>
            <a:r>
              <a:rPr lang="pt-BR" sz="2800" dirty="0">
                <a:solidFill>
                  <a:schemeClr val="accent1">
                    <a:lumMod val="75000"/>
                  </a:schemeClr>
                </a:solidFill>
              </a:rPr>
              <a:t>Dispõe sobre a participação da comunidade na gestão do Sistema Único de Saúde (SUS} e sobre as transferências intergovernamentais de recursos financeiros na área da saúde e dá outras providências.</a:t>
            </a:r>
          </a:p>
        </p:txBody>
      </p:sp>
      <p:sp>
        <p:nvSpPr>
          <p:cNvPr id="14" name="Seta: Dobrada 13"/>
          <p:cNvSpPr/>
          <p:nvPr/>
        </p:nvSpPr>
        <p:spPr>
          <a:xfrm rot="5400000" flipV="1">
            <a:off x="7843838" y="6589713"/>
            <a:ext cx="515937" cy="744537"/>
          </a:xfrm>
          <a:prstGeom prst="bentArrow">
            <a:avLst/>
          </a:prstGeom>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
        <p:nvSpPr>
          <p:cNvPr id="4" name="Fluxograma: Processo 3"/>
          <p:cNvSpPr/>
          <p:nvPr/>
        </p:nvSpPr>
        <p:spPr>
          <a:xfrm>
            <a:off x="4770438" y="1230313"/>
            <a:ext cx="3455987" cy="639762"/>
          </a:xfrm>
          <a:prstGeom prst="flowChartProcess">
            <a:avLst/>
          </a:prstGeom>
          <a:solidFill>
            <a:schemeClr val="bg1"/>
          </a:solidFill>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Art. 198 CF/88</a:t>
            </a:r>
          </a:p>
        </p:txBody>
      </p:sp>
      <p:sp>
        <p:nvSpPr>
          <p:cNvPr id="7" name="Fluxograma: Processo 6"/>
          <p:cNvSpPr/>
          <p:nvPr/>
        </p:nvSpPr>
        <p:spPr>
          <a:xfrm>
            <a:off x="8337550" y="6497638"/>
            <a:ext cx="3810000" cy="722312"/>
          </a:xfrm>
          <a:prstGeom prst="flowChartProcess">
            <a:avLst/>
          </a:prstGeom>
          <a:solidFill>
            <a:schemeClr val="bg1"/>
          </a:solidFill>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Lei 8.142/90</a:t>
            </a:r>
          </a:p>
        </p:txBody>
      </p:sp>
      <p:sp>
        <p:nvSpPr>
          <p:cNvPr id="16" name="Seta: para Baixo 15"/>
          <p:cNvSpPr/>
          <p:nvPr/>
        </p:nvSpPr>
        <p:spPr>
          <a:xfrm>
            <a:off x="2381250" y="5287963"/>
            <a:ext cx="8288338" cy="746125"/>
          </a:xfrm>
          <a:prstGeom prst="downArrow">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Teoria da Reserva do Possível</a:t>
            </a:r>
          </a:p>
        </p:txBody>
      </p:sp>
      <p:sp>
        <p:nvSpPr>
          <p:cNvPr id="5" name="CaixaDeTexto 4"/>
          <p:cNvSpPr txBox="1"/>
          <p:nvPr/>
        </p:nvSpPr>
        <p:spPr>
          <a:xfrm>
            <a:off x="809625" y="2190750"/>
            <a:ext cx="11520488" cy="4162425"/>
          </a:xfrm>
          <a:prstGeom prst="rect">
            <a:avLst/>
          </a:prstGeom>
          <a:noFill/>
        </p:spPr>
        <p:txBody>
          <a:bodyPr>
            <a:spAutoFit/>
          </a:bodyPr>
          <a:lstStyle/>
          <a:p>
            <a:pPr algn="just">
              <a:lnSpc>
                <a:spcPct val="150000"/>
              </a:lnSpc>
              <a:defRPr/>
            </a:pPr>
            <a:r>
              <a:rPr lang="pt-BR" sz="3000" dirty="0">
                <a:solidFill>
                  <a:schemeClr val="accent1">
                    <a:lumMod val="75000"/>
                  </a:schemeClr>
                </a:solidFill>
              </a:rPr>
              <a:t>A teoria da reserva do possível, ou teoria da escolha trágica, surgiu do direito alemão e representa uma limitação da atuação do Estado no âmbito da efetivação de direitos sociais e fundamentais. Consiste na realização dos direitos sociais condicionada à quantidade de recursos disponíveis, sob pena de, ao dar enfoque a apenas um desses direitos, inviabilizar a prestação de outros.</a:t>
            </a:r>
          </a:p>
        </p:txBody>
      </p:sp>
      <p:sp>
        <p:nvSpPr>
          <p:cNvPr id="7" name="CaixaDeTexto 6"/>
          <p:cNvSpPr txBox="1"/>
          <p:nvPr/>
        </p:nvSpPr>
        <p:spPr>
          <a:xfrm>
            <a:off x="3141663" y="7988300"/>
            <a:ext cx="6858000" cy="1938338"/>
          </a:xfrm>
          <a:prstGeom prst="rect">
            <a:avLst/>
          </a:prstGeom>
          <a:noFill/>
        </p:spPr>
        <p:txBody>
          <a:bodyPr>
            <a:spAutoFit/>
          </a:bodyPr>
          <a:lstStyle/>
          <a:p>
            <a:pPr algn="ctr">
              <a:defRPr/>
            </a:pPr>
            <a:r>
              <a:rPr lang="pt-BR" sz="3000" dirty="0">
                <a:solidFill>
                  <a:schemeClr val="accent1">
                    <a:lumMod val="75000"/>
                  </a:schemeClr>
                </a:solidFill>
              </a:rPr>
              <a:t>ARE 1267067 </a:t>
            </a:r>
            <a:r>
              <a:rPr lang="pt-BR" sz="3000" dirty="0" err="1">
                <a:solidFill>
                  <a:schemeClr val="accent1">
                    <a:lumMod val="75000"/>
                  </a:schemeClr>
                </a:solidFill>
              </a:rPr>
              <a:t>AgR</a:t>
            </a:r>
            <a:endParaRPr lang="pt-BR" sz="3000" dirty="0">
              <a:solidFill>
                <a:schemeClr val="accent1">
                  <a:lumMod val="75000"/>
                </a:schemeClr>
              </a:solidFill>
            </a:endParaRPr>
          </a:p>
          <a:p>
            <a:pPr algn="ctr">
              <a:defRPr/>
            </a:pPr>
            <a:r>
              <a:rPr lang="pt-BR" sz="3000" dirty="0">
                <a:solidFill>
                  <a:schemeClr val="accent1">
                    <a:lumMod val="75000"/>
                  </a:schemeClr>
                </a:solidFill>
              </a:rPr>
              <a:t>Segunda Turma STJ</a:t>
            </a:r>
          </a:p>
          <a:p>
            <a:pPr algn="ctr">
              <a:defRPr/>
            </a:pPr>
            <a:r>
              <a:rPr lang="pt-BR" sz="3000" dirty="0">
                <a:solidFill>
                  <a:schemeClr val="accent1">
                    <a:lumMod val="75000"/>
                  </a:schemeClr>
                </a:solidFill>
              </a:rPr>
              <a:t>Min. EDSON FACHIN</a:t>
            </a:r>
          </a:p>
          <a:p>
            <a:pPr algn="ctr">
              <a:defRPr/>
            </a:pPr>
            <a:r>
              <a:rPr lang="pt-BR" sz="3000" dirty="0">
                <a:solidFill>
                  <a:schemeClr val="accent1">
                    <a:lumMod val="75000"/>
                  </a:schemeClr>
                </a:solidFill>
              </a:rPr>
              <a:t>Julgamento em 23/11/2020</a:t>
            </a:r>
          </a:p>
        </p:txBody>
      </p:sp>
      <p:sp>
        <p:nvSpPr>
          <p:cNvPr id="8" name="Seta: para Baixo 7"/>
          <p:cNvSpPr/>
          <p:nvPr/>
        </p:nvSpPr>
        <p:spPr>
          <a:xfrm>
            <a:off x="5489575" y="6583363"/>
            <a:ext cx="2089150" cy="1081087"/>
          </a:xfrm>
          <a:prstGeom prst="downArrow">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Saúde e as Agências Reguladoras</a:t>
            </a:r>
          </a:p>
        </p:txBody>
      </p:sp>
      <p:sp>
        <p:nvSpPr>
          <p:cNvPr id="8" name="Fluxograma: Processo 7"/>
          <p:cNvSpPr/>
          <p:nvPr/>
        </p:nvSpPr>
        <p:spPr>
          <a:xfrm>
            <a:off x="1158875" y="4524375"/>
            <a:ext cx="4611688" cy="1655763"/>
          </a:xfrm>
          <a:prstGeom prst="flowChartProcess">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just">
              <a:defRPr/>
            </a:pPr>
            <a:r>
              <a:rPr lang="pt-BR" sz="3000" dirty="0">
                <a:solidFill>
                  <a:schemeClr val="accent1">
                    <a:lumMod val="75000"/>
                  </a:schemeClr>
                </a:solidFill>
                <a:latin typeface="Arial" panose="020B0604020202020204" pitchFamily="34" charset="0"/>
                <a:cs typeface="Arial" panose="020B0604020202020204" pitchFamily="34" charset="0"/>
              </a:rPr>
              <a:t>Vigilância sanitária de espaços públicos e privados</a:t>
            </a:r>
          </a:p>
        </p:txBody>
      </p:sp>
      <p:cxnSp>
        <p:nvCxnSpPr>
          <p:cNvPr id="9" name="Conector reto 8"/>
          <p:cNvCxnSpPr>
            <a:cxnSpLocks/>
          </p:cNvCxnSpPr>
          <p:nvPr/>
        </p:nvCxnSpPr>
        <p:spPr>
          <a:xfrm>
            <a:off x="6546850" y="2130425"/>
            <a:ext cx="0" cy="6159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6483350" y="3141663"/>
            <a:ext cx="14288" cy="34925"/>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a:cxnSpLocks/>
          </p:cNvCxnSpPr>
          <p:nvPr/>
        </p:nvCxnSpPr>
        <p:spPr>
          <a:xfrm>
            <a:off x="2451100" y="2746375"/>
            <a:ext cx="7488238" cy="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p:cNvCxnSpPr>
            <a:cxnSpLocks/>
          </p:cNvCxnSpPr>
          <p:nvPr/>
        </p:nvCxnSpPr>
        <p:spPr>
          <a:xfrm>
            <a:off x="2451100" y="2746375"/>
            <a:ext cx="0" cy="395288"/>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Fluxograma: Processo 12"/>
          <p:cNvSpPr/>
          <p:nvPr/>
        </p:nvSpPr>
        <p:spPr>
          <a:xfrm>
            <a:off x="1531938" y="3827463"/>
            <a:ext cx="3365500" cy="506412"/>
          </a:xfrm>
          <a:prstGeom prst="flowChartProcess">
            <a:avLst/>
          </a:prstGeom>
          <a:ln w="3175">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LEI 9.782/99</a:t>
            </a:r>
          </a:p>
        </p:txBody>
      </p:sp>
      <p:sp>
        <p:nvSpPr>
          <p:cNvPr id="14" name="Fluxograma: Processo 13"/>
          <p:cNvSpPr/>
          <p:nvPr/>
        </p:nvSpPr>
        <p:spPr>
          <a:xfrm>
            <a:off x="1803400" y="2895600"/>
            <a:ext cx="2811463" cy="808038"/>
          </a:xfrm>
          <a:prstGeom prst="flowChartProcess">
            <a:avLst/>
          </a:prstGeom>
          <a:solidFill>
            <a:schemeClr val="accent1">
              <a:lumMod val="40000"/>
              <a:lumOff val="60000"/>
            </a:schemeClr>
          </a:solidFill>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ANVISA</a:t>
            </a:r>
          </a:p>
        </p:txBody>
      </p:sp>
      <p:sp>
        <p:nvSpPr>
          <p:cNvPr id="15" name="Fluxograma: Processo 14"/>
          <p:cNvSpPr/>
          <p:nvPr/>
        </p:nvSpPr>
        <p:spPr>
          <a:xfrm>
            <a:off x="1169988" y="6421438"/>
            <a:ext cx="4627562" cy="1655762"/>
          </a:xfrm>
          <a:prstGeom prst="flowChartProcess">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just">
              <a:defRPr/>
            </a:pPr>
            <a:r>
              <a:rPr lang="pt-BR" sz="3000" dirty="0">
                <a:solidFill>
                  <a:schemeClr val="accent1">
                    <a:lumMod val="75000"/>
                  </a:schemeClr>
                </a:solidFill>
                <a:latin typeface="Arial" panose="020B0604020202020204" pitchFamily="34" charset="0"/>
                <a:cs typeface="Arial" panose="020B0604020202020204" pitchFamily="34" charset="0"/>
              </a:rPr>
              <a:t>Controle sanitário de produtos e serviços</a:t>
            </a:r>
          </a:p>
        </p:txBody>
      </p:sp>
      <p:sp>
        <p:nvSpPr>
          <p:cNvPr id="16" name="Fluxograma: Processo 15"/>
          <p:cNvSpPr/>
          <p:nvPr/>
        </p:nvSpPr>
        <p:spPr>
          <a:xfrm>
            <a:off x="1169988" y="8401050"/>
            <a:ext cx="4591050" cy="1238250"/>
          </a:xfrm>
          <a:prstGeom prst="flowChartProcess">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just">
              <a:defRPr/>
            </a:pPr>
            <a:r>
              <a:rPr lang="pt-BR" sz="3000" dirty="0">
                <a:solidFill>
                  <a:schemeClr val="accent1">
                    <a:lumMod val="75000"/>
                  </a:schemeClr>
                </a:solidFill>
                <a:latin typeface="Arial" panose="020B0604020202020204" pitchFamily="34" charset="0"/>
                <a:cs typeface="Arial" panose="020B0604020202020204" pitchFamily="34" charset="0"/>
              </a:rPr>
              <a:t>Controle de insumos e tecnologias</a:t>
            </a:r>
          </a:p>
        </p:txBody>
      </p:sp>
      <p:cxnSp>
        <p:nvCxnSpPr>
          <p:cNvPr id="17" name="Conector reto 16"/>
          <p:cNvCxnSpPr>
            <a:cxnSpLocks/>
          </p:cNvCxnSpPr>
          <p:nvPr/>
        </p:nvCxnSpPr>
        <p:spPr>
          <a:xfrm>
            <a:off x="9939338" y="2746375"/>
            <a:ext cx="0" cy="395288"/>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Fluxograma: Processo 17"/>
          <p:cNvSpPr/>
          <p:nvPr/>
        </p:nvSpPr>
        <p:spPr>
          <a:xfrm>
            <a:off x="8086725" y="3816350"/>
            <a:ext cx="3365500" cy="487363"/>
          </a:xfrm>
          <a:prstGeom prst="flowChartProcess">
            <a:avLst/>
          </a:prstGeom>
          <a:ln w="3175">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LEI 9.961/00</a:t>
            </a:r>
          </a:p>
        </p:txBody>
      </p:sp>
      <p:sp>
        <p:nvSpPr>
          <p:cNvPr id="19" name="Fluxograma: Processo 18"/>
          <p:cNvSpPr/>
          <p:nvPr/>
        </p:nvSpPr>
        <p:spPr>
          <a:xfrm>
            <a:off x="6811963" y="4475163"/>
            <a:ext cx="5411787" cy="1730375"/>
          </a:xfrm>
          <a:prstGeom prst="flowChartProcess">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just">
              <a:defRPr/>
            </a:pPr>
            <a:r>
              <a:rPr lang="pt-BR" sz="3000" dirty="0">
                <a:solidFill>
                  <a:schemeClr val="accent1">
                    <a:lumMod val="75000"/>
                  </a:schemeClr>
                </a:solidFill>
                <a:latin typeface="Arial" panose="020B0604020202020204" pitchFamily="34" charset="0"/>
                <a:cs typeface="Arial" panose="020B0604020202020204" pitchFamily="34" charset="0"/>
              </a:rPr>
              <a:t>Objetivo: assegurar o interesse público na assistência suplementar à saúde</a:t>
            </a:r>
          </a:p>
        </p:txBody>
      </p:sp>
      <p:sp>
        <p:nvSpPr>
          <p:cNvPr id="20" name="Fluxograma: Processo 19"/>
          <p:cNvSpPr/>
          <p:nvPr/>
        </p:nvSpPr>
        <p:spPr>
          <a:xfrm>
            <a:off x="6811963" y="6483350"/>
            <a:ext cx="5411787" cy="3211513"/>
          </a:xfrm>
          <a:prstGeom prst="flowChartProcess">
            <a:avLst/>
          </a:prstGeom>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just">
              <a:defRPr/>
            </a:pPr>
            <a:r>
              <a:rPr lang="pt-BR" sz="3000" dirty="0">
                <a:solidFill>
                  <a:schemeClr val="accent1">
                    <a:lumMod val="75000"/>
                  </a:schemeClr>
                </a:solidFill>
                <a:latin typeface="Arial" panose="020B0604020202020204" pitchFamily="34" charset="0"/>
                <a:cs typeface="Arial" panose="020B0604020202020204" pitchFamily="34" charset="0"/>
              </a:rPr>
              <a:t>Operadoras de planos privados (inclusive cooperativas)</a:t>
            </a:r>
          </a:p>
          <a:p>
            <a:pPr algn="just">
              <a:defRPr/>
            </a:pPr>
            <a:r>
              <a:rPr lang="pt-BR" sz="3000" dirty="0">
                <a:solidFill>
                  <a:schemeClr val="accent1">
                    <a:lumMod val="75000"/>
                  </a:schemeClr>
                </a:solidFill>
                <a:latin typeface="Arial" panose="020B0604020202020204" pitchFamily="34" charset="0"/>
                <a:cs typeface="Arial" panose="020B0604020202020204" pitchFamily="34" charset="0"/>
              </a:rPr>
              <a:t>Operadoras de seguros privados</a:t>
            </a:r>
          </a:p>
          <a:p>
            <a:pPr algn="just">
              <a:defRPr/>
            </a:pPr>
            <a:r>
              <a:rPr lang="pt-BR" sz="3000" dirty="0">
                <a:solidFill>
                  <a:schemeClr val="accent1">
                    <a:lumMod val="75000"/>
                  </a:schemeClr>
                </a:solidFill>
                <a:latin typeface="Arial" panose="020B0604020202020204" pitchFamily="34" charset="0"/>
                <a:cs typeface="Arial" panose="020B0604020202020204" pitchFamily="34" charset="0"/>
              </a:rPr>
              <a:t>Empresas ou entidades com sistemas de autogestão</a:t>
            </a:r>
          </a:p>
        </p:txBody>
      </p:sp>
      <p:sp>
        <p:nvSpPr>
          <p:cNvPr id="21" name="Fluxograma: Processo 20"/>
          <p:cNvSpPr/>
          <p:nvPr/>
        </p:nvSpPr>
        <p:spPr>
          <a:xfrm>
            <a:off x="1025525" y="1885950"/>
            <a:ext cx="11266488" cy="701675"/>
          </a:xfrm>
          <a:prstGeom prst="flowChartProcess">
            <a:avLst/>
          </a:prstGeom>
          <a:solidFill>
            <a:schemeClr val="bg1"/>
          </a:solidFill>
          <a:ln w="31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AS AGÊNCIAS REGULADORAS E A SAÚDE</a:t>
            </a:r>
          </a:p>
        </p:txBody>
      </p:sp>
      <p:sp>
        <p:nvSpPr>
          <p:cNvPr id="22" name="Fluxograma: Processo 21"/>
          <p:cNvSpPr/>
          <p:nvPr/>
        </p:nvSpPr>
        <p:spPr>
          <a:xfrm>
            <a:off x="8359775" y="2871788"/>
            <a:ext cx="2566988" cy="828675"/>
          </a:xfrm>
          <a:prstGeom prst="flowChartProcess">
            <a:avLst/>
          </a:prstGeom>
          <a:solidFill>
            <a:schemeClr val="accent1">
              <a:lumMod val="40000"/>
              <a:lumOff val="60000"/>
            </a:schemeClr>
          </a:solidFill>
          <a:ln w="317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latin typeface="Arial" panose="020B0604020202020204" pitchFamily="34" charset="0"/>
                <a:cs typeface="Arial" panose="020B0604020202020204" pitchFamily="34" charset="0"/>
              </a:rPr>
              <a:t>ANS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Agência Nacional de Saúde Suplementar</a:t>
            </a:r>
          </a:p>
        </p:txBody>
      </p:sp>
      <p:pic>
        <p:nvPicPr>
          <p:cNvPr id="3" name="Imagem 2"/>
          <p:cNvPicPr>
            <a:picLocks noChangeAspect="1"/>
          </p:cNvPicPr>
          <p:nvPr/>
        </p:nvPicPr>
        <p:blipFill rotWithShape="1">
          <a:blip r:embed="rId2">
            <a:duotone>
              <a:schemeClr val="accent1">
                <a:shade val="45000"/>
                <a:satMod val="135000"/>
              </a:schemeClr>
              <a:prstClr val="white"/>
            </a:duotone>
          </a:blip>
          <a:srcRect l="7346" t="3335" r="6658" b="9115"/>
          <a:stretch/>
        </p:blipFill>
        <p:spPr>
          <a:xfrm>
            <a:off x="377280" y="1615108"/>
            <a:ext cx="12673408" cy="784887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Saúde e a Iniciativa Privada na Constituição de 1988</a:t>
            </a:r>
          </a:p>
        </p:txBody>
      </p:sp>
      <p:sp>
        <p:nvSpPr>
          <p:cNvPr id="9" name="CaixaDeTexto 8"/>
          <p:cNvSpPr txBox="1"/>
          <p:nvPr/>
        </p:nvSpPr>
        <p:spPr>
          <a:xfrm>
            <a:off x="377825" y="1978025"/>
            <a:ext cx="12241213" cy="4162425"/>
          </a:xfrm>
          <a:prstGeom prst="rect">
            <a:avLst/>
          </a:prstGeom>
          <a:noFill/>
          <a:ln w="3175">
            <a:solidFill>
              <a:schemeClr val="accent1">
                <a:lumMod val="75000"/>
              </a:schemeClr>
            </a:solidFill>
          </a:ln>
        </p:spPr>
        <p:txBody>
          <a:bodyPr>
            <a:spAutoFit/>
          </a:bodyPr>
          <a:lstStyle/>
          <a:p>
            <a:pPr algn="just">
              <a:lnSpc>
                <a:spcPct val="150000"/>
              </a:lnSpc>
              <a:defRPr/>
            </a:pPr>
            <a:r>
              <a:rPr lang="pt-BR" sz="3000" dirty="0">
                <a:solidFill>
                  <a:schemeClr val="accent1">
                    <a:lumMod val="75000"/>
                  </a:schemeClr>
                </a:solidFill>
              </a:rPr>
              <a:t>Artigo 199 CF/88. A </a:t>
            </a:r>
            <a:r>
              <a:rPr lang="pt-BR" sz="3000" u="sng" dirty="0">
                <a:solidFill>
                  <a:schemeClr val="accent1">
                    <a:lumMod val="75000"/>
                  </a:schemeClr>
                </a:solidFill>
              </a:rPr>
              <a:t>assistência à saúde é livre à iniciativa privada</a:t>
            </a:r>
            <a:r>
              <a:rPr lang="pt-BR" sz="3000" dirty="0">
                <a:solidFill>
                  <a:schemeClr val="accent1">
                    <a:lumMod val="75000"/>
                  </a:schemeClr>
                </a:solidFill>
              </a:rPr>
              <a:t>.</a:t>
            </a:r>
          </a:p>
          <a:p>
            <a:pPr algn="just">
              <a:lnSpc>
                <a:spcPct val="150000"/>
              </a:lnSpc>
              <a:defRPr/>
            </a:pPr>
            <a:r>
              <a:rPr lang="pt-BR" sz="3000" dirty="0">
                <a:solidFill>
                  <a:schemeClr val="accent1">
                    <a:lumMod val="75000"/>
                  </a:schemeClr>
                </a:solidFill>
              </a:rPr>
              <a:t>§ 1º - As instituições privadas poderão participar de </a:t>
            </a:r>
            <a:r>
              <a:rPr lang="pt-BR" sz="3000" u="sng" dirty="0">
                <a:solidFill>
                  <a:schemeClr val="accent1">
                    <a:lumMod val="75000"/>
                  </a:schemeClr>
                </a:solidFill>
              </a:rPr>
              <a:t>forma complementar</a:t>
            </a:r>
            <a:r>
              <a:rPr lang="pt-BR" sz="3000" dirty="0">
                <a:solidFill>
                  <a:schemeClr val="accent1">
                    <a:lumMod val="75000"/>
                  </a:schemeClr>
                </a:solidFill>
              </a:rPr>
              <a:t> do sistema único de saúde, segundo diretrizes deste, </a:t>
            </a:r>
            <a:r>
              <a:rPr lang="pt-BR" sz="3000" u="sng" dirty="0">
                <a:solidFill>
                  <a:schemeClr val="accent1">
                    <a:lumMod val="75000"/>
                  </a:schemeClr>
                </a:solidFill>
              </a:rPr>
              <a:t>mediante contrato de direito público ou convênio</a:t>
            </a:r>
            <a:r>
              <a:rPr lang="pt-BR" sz="3000" dirty="0">
                <a:solidFill>
                  <a:schemeClr val="accent1">
                    <a:lumMod val="75000"/>
                  </a:schemeClr>
                </a:solidFill>
              </a:rPr>
              <a:t>, tendo preferência as entidades filantrópicas e as sem fins lucrativos.</a:t>
            </a:r>
          </a:p>
          <a:p>
            <a:pPr algn="just">
              <a:lnSpc>
                <a:spcPct val="150000"/>
              </a:lnSpc>
              <a:defRPr/>
            </a:pPr>
            <a:r>
              <a:rPr lang="pt-BR" sz="3000" dirty="0">
                <a:solidFill>
                  <a:schemeClr val="accent1">
                    <a:lumMod val="75000"/>
                  </a:schemeClr>
                </a:solidFill>
              </a:rPr>
              <a:t>(...). </a:t>
            </a:r>
          </a:p>
        </p:txBody>
      </p:sp>
      <p:sp>
        <p:nvSpPr>
          <p:cNvPr id="4" name="CaixaDeTexto 3"/>
          <p:cNvSpPr txBox="1"/>
          <p:nvPr/>
        </p:nvSpPr>
        <p:spPr>
          <a:xfrm>
            <a:off x="533400" y="8555038"/>
            <a:ext cx="12241213" cy="1016000"/>
          </a:xfrm>
          <a:prstGeom prst="rect">
            <a:avLst/>
          </a:prstGeom>
          <a:noFill/>
        </p:spPr>
        <p:txBody>
          <a:bodyPr>
            <a:spAutoFit/>
          </a:bodyPr>
          <a:lstStyle/>
          <a:p>
            <a:pPr algn="just">
              <a:defRPr/>
            </a:pPr>
            <a:r>
              <a:rPr lang="pt-BR" sz="3000" dirty="0">
                <a:solidFill>
                  <a:schemeClr val="accent1">
                    <a:lumMod val="75000"/>
                  </a:schemeClr>
                </a:solidFill>
              </a:rPr>
              <a:t>Lei que regulou a atuação da iniciativa privada no setor, dispondo sobre os planos de assistência à saúde.</a:t>
            </a:r>
          </a:p>
        </p:txBody>
      </p:sp>
      <p:sp>
        <p:nvSpPr>
          <p:cNvPr id="7" name="CaixaDeTexto 6"/>
          <p:cNvSpPr txBox="1"/>
          <p:nvPr/>
        </p:nvSpPr>
        <p:spPr>
          <a:xfrm>
            <a:off x="4949825" y="7292975"/>
            <a:ext cx="2303463" cy="554038"/>
          </a:xfrm>
          <a:prstGeom prst="rect">
            <a:avLst/>
          </a:prstGeom>
          <a:noFill/>
          <a:ln w="3175">
            <a:solidFill>
              <a:schemeClr val="accent1">
                <a:lumMod val="75000"/>
              </a:schemeClr>
            </a:solidFill>
          </a:ln>
        </p:spPr>
        <p:txBody>
          <a:bodyPr>
            <a:spAutoFit/>
          </a:bodyPr>
          <a:lstStyle/>
          <a:p>
            <a:pPr>
              <a:defRPr/>
            </a:pPr>
            <a:r>
              <a:rPr lang="pt-BR" sz="3000" dirty="0">
                <a:solidFill>
                  <a:schemeClr val="accent1">
                    <a:lumMod val="75000"/>
                  </a:schemeClr>
                </a:solidFill>
              </a:rPr>
              <a:t>Lei 9.656/98 </a:t>
            </a:r>
            <a:endParaRPr lang="pt-BR" sz="3000" dirty="0"/>
          </a:p>
        </p:txBody>
      </p:sp>
      <p:sp>
        <p:nvSpPr>
          <p:cNvPr id="8" name="Seta: para Baixo 7"/>
          <p:cNvSpPr/>
          <p:nvPr/>
        </p:nvSpPr>
        <p:spPr>
          <a:xfrm>
            <a:off x="5057775" y="6494463"/>
            <a:ext cx="2087563" cy="5032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cxnSp>
        <p:nvCxnSpPr>
          <p:cNvPr id="11" name="Conector de Seta Reta 10"/>
          <p:cNvCxnSpPr/>
          <p:nvPr/>
        </p:nvCxnSpPr>
        <p:spPr>
          <a:xfrm>
            <a:off x="5994400" y="8023225"/>
            <a:ext cx="0" cy="354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Saúde Suplementar e a Lei 9.656/98</a:t>
            </a:r>
          </a:p>
        </p:txBody>
      </p:sp>
      <p:pic>
        <p:nvPicPr>
          <p:cNvPr id="3" name="Imagem 2"/>
          <p:cNvPicPr>
            <a:picLocks noChangeAspect="1"/>
          </p:cNvPicPr>
          <p:nvPr/>
        </p:nvPicPr>
        <p:blipFill>
          <a:blip r:embed="rId2">
            <a:duotone>
              <a:schemeClr val="accent1">
                <a:shade val="45000"/>
                <a:satMod val="135000"/>
              </a:schemeClr>
              <a:prstClr val="white"/>
            </a:duotone>
          </a:blip>
          <a:stretch>
            <a:fillRect/>
          </a:stretch>
        </p:blipFill>
        <p:spPr>
          <a:xfrm>
            <a:off x="161256" y="1247952"/>
            <a:ext cx="12889432" cy="9031933"/>
          </a:xfrm>
          <a:prstGeom prst="rect">
            <a:avLst/>
          </a:prstGeom>
        </p:spPr>
      </p:pic>
      <p:sp>
        <p:nvSpPr>
          <p:cNvPr id="6" name="CaixaDeTexto 5"/>
          <p:cNvSpPr txBox="1"/>
          <p:nvPr/>
        </p:nvSpPr>
        <p:spPr>
          <a:xfrm>
            <a:off x="161925" y="9039225"/>
            <a:ext cx="2808288" cy="1169988"/>
          </a:xfrm>
          <a:prstGeom prst="rect">
            <a:avLst/>
          </a:prstGeom>
          <a:noFill/>
        </p:spPr>
        <p:txBody>
          <a:bodyPr>
            <a:spAutoFit/>
          </a:bodyPr>
          <a:lstStyle/>
          <a:p>
            <a:pPr algn="just">
              <a:defRPr/>
            </a:pPr>
            <a:r>
              <a:rPr lang="pt-BR" sz="1400" dirty="0">
                <a:solidFill>
                  <a:schemeClr val="accent1">
                    <a:lumMod val="75000"/>
                  </a:schemeClr>
                </a:solidFill>
              </a:rPr>
              <a:t>Fonte: https://www.gov.br/ans/pt-br/assuntos/noticias/beneficiario/ans-celebra-os-20-anos-de-regulamentacao-da-saude-suplementar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duotone>
              <a:schemeClr val="accent1">
                <a:shade val="45000"/>
                <a:satMod val="135000"/>
              </a:schemeClr>
              <a:prstClr val="white"/>
            </a:duotone>
          </a:blip>
          <a:stretch>
            <a:fillRect/>
          </a:stretch>
        </p:blipFill>
        <p:spPr>
          <a:xfrm>
            <a:off x="1" y="0"/>
            <a:ext cx="6425952" cy="10287000"/>
          </a:xfrm>
          <a:prstGeom prst="rect">
            <a:avLst/>
          </a:prstGeom>
        </p:spPr>
      </p:pic>
      <p:sp>
        <p:nvSpPr>
          <p:cNvPr id="6" name="CaixaDeTexto 5"/>
          <p:cNvSpPr txBox="1"/>
          <p:nvPr/>
        </p:nvSpPr>
        <p:spPr>
          <a:xfrm>
            <a:off x="6858000" y="5383213"/>
            <a:ext cx="5994400" cy="1406525"/>
          </a:xfrm>
          <a:prstGeom prst="rect">
            <a:avLst/>
          </a:prstGeom>
          <a:noFill/>
        </p:spPr>
        <p:txBody>
          <a:bodyPr>
            <a:spAutoFit/>
          </a:bodyPr>
          <a:lstStyle/>
          <a:p>
            <a:pPr algn="ctr">
              <a:lnSpc>
                <a:spcPct val="150000"/>
              </a:lnSpc>
              <a:defRPr/>
            </a:pPr>
            <a:r>
              <a:rPr lang="pt-BR" sz="3000" dirty="0">
                <a:solidFill>
                  <a:schemeClr val="accent1">
                    <a:lumMod val="75000"/>
                  </a:schemeClr>
                </a:solidFill>
                <a:latin typeface="+mn-lt"/>
              </a:rPr>
              <a:t>CÓDIGO DEFESA DO CONSUMIDOR E VÍNCULOS CONTRATUAIS NA SAÚDE</a:t>
            </a:r>
          </a:p>
        </p:txBody>
      </p:sp>
      <p:pic>
        <p:nvPicPr>
          <p:cNvPr id="2" name="Imagem 1"/>
          <p:cNvPicPr>
            <a:picLocks noChangeAspect="1"/>
          </p:cNvPicPr>
          <p:nvPr/>
        </p:nvPicPr>
        <p:blipFill rotWithShape="1">
          <a:blip r:embed="rId3">
            <a:duotone>
              <a:schemeClr val="accent1">
                <a:shade val="45000"/>
                <a:satMod val="135000"/>
              </a:schemeClr>
              <a:prstClr val="white"/>
            </a:duotone>
          </a:blip>
          <a:srcRect l="66632" t="7300" r="7665" b="63300"/>
          <a:stretch/>
        </p:blipFill>
        <p:spPr>
          <a:xfrm>
            <a:off x="8442176" y="2107605"/>
            <a:ext cx="2448272" cy="302433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Cantos Arredondados 7"/>
          <p:cNvSpPr/>
          <p:nvPr/>
        </p:nvSpPr>
        <p:spPr>
          <a:xfrm>
            <a:off x="954088" y="1093788"/>
            <a:ext cx="6335712" cy="9090025"/>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41" name="Picture 2" descr="http://www.amplamercados.com.br/img/detalhes/p2.gif"/>
          <p:cNvPicPr>
            <a:picLocks noChangeAspect="1" noChangeArrowheads="1"/>
          </p:cNvPicPr>
          <p:nvPr/>
        </p:nvPicPr>
        <p:blipFill>
          <a:blip r:embed="rId3">
            <a:duotone>
              <a:schemeClr val="accent1">
                <a:shade val="45000"/>
                <a:satMod val="135000"/>
              </a:schemeClr>
              <a:prstClr val="white"/>
            </a:duotone>
          </a:blip>
          <a:srcRect l="8025" r="8707" b="3239"/>
          <a:stretch>
            <a:fillRect/>
          </a:stretch>
        </p:blipFill>
        <p:spPr bwMode="auto">
          <a:xfrm>
            <a:off x="1872167" y="1343279"/>
            <a:ext cx="4680520" cy="8129588"/>
          </a:xfrm>
          <a:prstGeom prst="rect">
            <a:avLst/>
          </a:prstGeom>
          <a:noFill/>
          <a:ln>
            <a:noFill/>
          </a:ln>
        </p:spPr>
      </p:pic>
      <p:sp>
        <p:nvSpPr>
          <p:cNvPr id="6" name="Espaço Reservado para Texto 5"/>
          <p:cNvSpPr>
            <a:spLocks noGrp="1"/>
          </p:cNvSpPr>
          <p:nvPr>
            <p:ph type="body" sz="quarter" idx="11"/>
          </p:nvPr>
        </p:nvSpPr>
        <p:spPr>
          <a:xfrm>
            <a:off x="533400" y="323850"/>
            <a:ext cx="9359900" cy="647700"/>
          </a:xfrm>
        </p:spPr>
        <p:txBody>
          <a:bodyPr/>
          <a:lstStyle/>
          <a:p>
            <a:pPr eaLnBrk="1" hangingPunct="1">
              <a:defRPr/>
            </a:pPr>
            <a:r>
              <a:rPr lang="pt-BR" dirty="0"/>
              <a:t>CDC : Estrutura Legal</a:t>
            </a:r>
          </a:p>
        </p:txBody>
      </p:sp>
      <p:sp>
        <p:nvSpPr>
          <p:cNvPr id="25605" name="Retângulo 175"/>
          <p:cNvSpPr>
            <a:spLocks noChangeArrowheads="1"/>
          </p:cNvSpPr>
          <p:nvPr/>
        </p:nvSpPr>
        <p:spPr bwMode="auto">
          <a:xfrm>
            <a:off x="2960688" y="3687763"/>
            <a:ext cx="2219325" cy="1522412"/>
          </a:xfrm>
          <a:prstGeom prst="rect">
            <a:avLst/>
          </a:prstGeom>
          <a:noFill/>
          <a:ln w="9525">
            <a:noFill/>
            <a:miter lim="800000"/>
            <a:headEnd/>
            <a:tailEnd/>
          </a:ln>
        </p:spPr>
        <p:txBody>
          <a:bodyPr lIns="137160" tIns="68580" rIns="137160" bIns="68580">
            <a:spAutoFit/>
          </a:bodyPr>
          <a:lstStyle/>
          <a:p>
            <a:pPr algn="ctr" eaLnBrk="1" hangingPunct="1"/>
            <a:r>
              <a:rPr lang="pt-BR" altLang="pt-BR" sz="3000">
                <a:latin typeface="Calibri" pitchFamily="34" charset="0"/>
                <a:ea typeface="MS PGothic" pitchFamily="34" charset="-128"/>
              </a:rPr>
              <a:t>ART. 5º, XXXII</a:t>
            </a:r>
          </a:p>
          <a:p>
            <a:pPr algn="ctr" eaLnBrk="1" hangingPunct="1"/>
            <a:r>
              <a:rPr lang="pt-BR" altLang="pt-BR" sz="3000">
                <a:latin typeface="Calibri" pitchFamily="34" charset="0"/>
                <a:ea typeface="MS PGothic" pitchFamily="34" charset="-128"/>
              </a:rPr>
              <a:t>CF/88 </a:t>
            </a:r>
          </a:p>
        </p:txBody>
      </p:sp>
      <p:sp>
        <p:nvSpPr>
          <p:cNvPr id="35" name="Retângulo 209"/>
          <p:cNvSpPr>
            <a:spLocks noChangeArrowheads="1"/>
          </p:cNvSpPr>
          <p:nvPr/>
        </p:nvSpPr>
        <p:spPr bwMode="auto">
          <a:xfrm>
            <a:off x="2960688" y="5919788"/>
            <a:ext cx="2219325" cy="1060450"/>
          </a:xfrm>
          <a:prstGeom prst="rect">
            <a:avLst/>
          </a:prstGeom>
          <a:noFill/>
          <a:ln>
            <a:noFill/>
          </a:ln>
        </p:spPr>
        <p:txBody>
          <a:bodyPr lIns="137160" tIns="68580" rIns="137160" bIns="68580">
            <a:spAutoFit/>
          </a:bodyPr>
          <a:lstStyle/>
          <a:p>
            <a:pPr algn="ctr" eaLnBrk="1" hangingPunct="1">
              <a:defRPr/>
            </a:pPr>
            <a:r>
              <a:rPr lang="pt-BR" sz="3000" dirty="0">
                <a:latin typeface="+mn-lt"/>
                <a:ea typeface="Verdana" panose="020B0604030504040204" pitchFamily="34" charset="0"/>
              </a:rPr>
              <a:t>ART. 170</a:t>
            </a:r>
          </a:p>
          <a:p>
            <a:pPr algn="ctr" eaLnBrk="1" hangingPunct="1">
              <a:defRPr/>
            </a:pPr>
            <a:r>
              <a:rPr lang="pt-BR" sz="3000" dirty="0">
                <a:latin typeface="+mn-lt"/>
                <a:ea typeface="Verdana" panose="020B0604030504040204" pitchFamily="34" charset="0"/>
              </a:rPr>
              <a:t>CF/88 </a:t>
            </a:r>
          </a:p>
        </p:txBody>
      </p:sp>
      <p:sp>
        <p:nvSpPr>
          <p:cNvPr id="42" name="CaixaDeTexto 11"/>
          <p:cNvSpPr txBox="1">
            <a:spLocks noChangeArrowheads="1"/>
          </p:cNvSpPr>
          <p:nvPr/>
        </p:nvSpPr>
        <p:spPr bwMode="auto">
          <a:xfrm>
            <a:off x="3689350" y="2112963"/>
            <a:ext cx="666750" cy="1016000"/>
          </a:xfrm>
          <a:prstGeom prst="rect">
            <a:avLst/>
          </a:prstGeom>
          <a:noFill/>
          <a:ln>
            <a:noFill/>
          </a:ln>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pt-BR" altLang="pt-BR" sz="3000" dirty="0">
                <a:latin typeface="+mn-lt"/>
              </a:rPr>
              <a:t>C.F</a:t>
            </a:r>
          </a:p>
          <a:p>
            <a:pPr algn="ctr" eaLnBrk="1" hangingPunct="1">
              <a:defRPr/>
            </a:pPr>
            <a:r>
              <a:rPr lang="pt-BR" altLang="pt-BR" sz="3000" dirty="0">
                <a:latin typeface="+mn-lt"/>
              </a:rPr>
              <a:t>88</a:t>
            </a:r>
          </a:p>
        </p:txBody>
      </p:sp>
      <p:sp>
        <p:nvSpPr>
          <p:cNvPr id="25608" name="CaixaDeTexto 42"/>
          <p:cNvSpPr txBox="1">
            <a:spLocks noChangeArrowheads="1"/>
          </p:cNvSpPr>
          <p:nvPr/>
        </p:nvSpPr>
        <p:spPr bwMode="auto">
          <a:xfrm>
            <a:off x="8842375" y="6675438"/>
            <a:ext cx="1979613" cy="1200150"/>
          </a:xfrm>
          <a:prstGeom prst="rect">
            <a:avLst/>
          </a:prstGeom>
          <a:noFill/>
          <a:ln w="9525">
            <a:noFill/>
            <a:miter lim="800000"/>
            <a:headEnd/>
            <a:tailEnd/>
          </a:ln>
        </p:spPr>
        <p:txBody>
          <a:bodyPr wrap="none">
            <a:spAutoFit/>
          </a:bodyPr>
          <a:lstStyle/>
          <a:p>
            <a:pPr algn="ctr" eaLnBrk="1" hangingPunct="1"/>
            <a:r>
              <a:rPr lang="pt-BR" altLang="pt-BR" sz="3600" b="1">
                <a:solidFill>
                  <a:schemeClr val="bg1"/>
                </a:solidFill>
                <a:ea typeface="MS PGothic" pitchFamily="34" charset="-128"/>
              </a:rPr>
              <a:t>LEI</a:t>
            </a:r>
          </a:p>
          <a:p>
            <a:pPr algn="ctr" eaLnBrk="1" hangingPunct="1"/>
            <a:r>
              <a:rPr lang="pt-BR" altLang="pt-BR" sz="3600" b="1">
                <a:solidFill>
                  <a:schemeClr val="bg1"/>
                </a:solidFill>
                <a:ea typeface="MS PGothic" pitchFamily="34" charset="-128"/>
              </a:rPr>
              <a:t>8.078/90</a:t>
            </a:r>
          </a:p>
        </p:txBody>
      </p:sp>
      <p:sp>
        <p:nvSpPr>
          <p:cNvPr id="11" name="Retângulo: Cantos Arredondados 10"/>
          <p:cNvSpPr/>
          <p:nvPr/>
        </p:nvSpPr>
        <p:spPr>
          <a:xfrm>
            <a:off x="7967663" y="1758950"/>
            <a:ext cx="4843462" cy="2525713"/>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pt-BR" sz="3000" dirty="0">
                <a:solidFill>
                  <a:schemeClr val="accent1">
                    <a:lumMod val="75000"/>
                  </a:schemeClr>
                </a:solidFill>
              </a:rPr>
              <a:t>ARTIGO 5º </a:t>
            </a:r>
          </a:p>
          <a:p>
            <a:pPr algn="ctr">
              <a:lnSpc>
                <a:spcPct val="150000"/>
              </a:lnSpc>
              <a:defRPr/>
            </a:pPr>
            <a:r>
              <a:rPr lang="pt-BR" sz="3000" dirty="0">
                <a:solidFill>
                  <a:schemeClr val="accent1">
                    <a:lumMod val="75000"/>
                  </a:schemeClr>
                </a:solidFill>
              </a:rPr>
              <a:t> Constituição Federal </a:t>
            </a:r>
          </a:p>
          <a:p>
            <a:pPr algn="ctr">
              <a:lnSpc>
                <a:spcPct val="150000"/>
              </a:lnSpc>
              <a:defRPr/>
            </a:pPr>
            <a:r>
              <a:rPr lang="pt-BR" sz="3000" dirty="0">
                <a:solidFill>
                  <a:schemeClr val="accent1">
                    <a:lumMod val="75000"/>
                  </a:schemeClr>
                </a:solidFill>
              </a:rPr>
              <a:t>dos Direitos e Garantias Fundamentais</a:t>
            </a:r>
          </a:p>
        </p:txBody>
      </p:sp>
      <p:sp>
        <p:nvSpPr>
          <p:cNvPr id="3" name="Seta: para Baixo 2"/>
          <p:cNvSpPr/>
          <p:nvPr/>
        </p:nvSpPr>
        <p:spPr>
          <a:xfrm>
            <a:off x="9956800" y="4632325"/>
            <a:ext cx="936625" cy="762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7" name="Retângulo: Cantos Arredondados 16"/>
          <p:cNvSpPr/>
          <p:nvPr/>
        </p:nvSpPr>
        <p:spPr>
          <a:xfrm>
            <a:off x="7721600" y="5715000"/>
            <a:ext cx="5113338" cy="2614613"/>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pt-BR" sz="3000" dirty="0">
                <a:solidFill>
                  <a:schemeClr val="accent1">
                    <a:lumMod val="75000"/>
                  </a:schemeClr>
                </a:solidFill>
              </a:rPr>
              <a:t>Importância da base constitucional para o Código e Defesa do Consumidor</a:t>
            </a:r>
          </a:p>
        </p:txBody>
      </p:sp>
      <p:sp>
        <p:nvSpPr>
          <p:cNvPr id="16" name="Fluxograma: Terminação 15"/>
          <p:cNvSpPr/>
          <p:nvPr/>
        </p:nvSpPr>
        <p:spPr>
          <a:xfrm>
            <a:off x="2571750" y="8267700"/>
            <a:ext cx="2678113" cy="925513"/>
          </a:xfrm>
          <a:prstGeom prst="flowChartTerminator">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chemeClr val="accent3">
                  <a:lumMod val="75000"/>
                </a:schemeClr>
              </a:buClr>
              <a:defRPr/>
            </a:pPr>
            <a:r>
              <a:rPr lang="pt-BR" sz="3200" dirty="0">
                <a:solidFill>
                  <a:schemeClr val="accent1">
                    <a:lumMod val="50000"/>
                  </a:schemeClr>
                </a:solidFill>
                <a:latin typeface="+mj-lt"/>
              </a:rPr>
              <a:t>LEI 8.O78/90</a:t>
            </a:r>
          </a:p>
          <a:p>
            <a:pPr algn="ctr">
              <a:buClr>
                <a:schemeClr val="accent3">
                  <a:lumMod val="75000"/>
                </a:schemeClr>
              </a:buClr>
              <a:defRPr/>
            </a:pPr>
            <a:r>
              <a:rPr lang="pt-BR" sz="3200" dirty="0">
                <a:solidFill>
                  <a:schemeClr val="accent1">
                    <a:lumMod val="50000"/>
                  </a:schemeClr>
                </a:solidFill>
                <a:latin typeface="+mj-lt"/>
              </a:rPr>
              <a:t>CDC</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33400" y="323850"/>
            <a:ext cx="9359900" cy="647700"/>
          </a:xfrm>
        </p:spPr>
        <p:txBody>
          <a:bodyPr/>
          <a:lstStyle/>
          <a:p>
            <a:pPr eaLnBrk="1" hangingPunct="1">
              <a:defRPr/>
            </a:pPr>
            <a:r>
              <a:rPr lang="pt-BR" dirty="0"/>
              <a:t>CDC : Base Constitucional</a:t>
            </a:r>
          </a:p>
        </p:txBody>
      </p:sp>
      <p:sp>
        <p:nvSpPr>
          <p:cNvPr id="48" name="CaixaDeTexto 11"/>
          <p:cNvSpPr txBox="1"/>
          <p:nvPr/>
        </p:nvSpPr>
        <p:spPr>
          <a:xfrm>
            <a:off x="323850" y="3051175"/>
            <a:ext cx="12415838" cy="1290638"/>
          </a:xfrm>
          <a:prstGeom prst="rect">
            <a:avLst/>
          </a:prstGeom>
          <a:noFill/>
          <a:ln w="3175">
            <a:solidFill>
              <a:schemeClr val="accent1">
                <a:lumMod val="40000"/>
                <a:lumOff val="60000"/>
              </a:schemeClr>
            </a:solidFill>
          </a:ln>
          <a:effectLst/>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defRPr/>
            </a:pPr>
            <a:r>
              <a:rPr lang="pt-BR" altLang="pt-BR" sz="3000" dirty="0">
                <a:solidFill>
                  <a:schemeClr val="accent1">
                    <a:lumMod val="75000"/>
                  </a:schemeClr>
                </a:solidFill>
                <a:latin typeface="Calibri" panose="020F0502020204030204" pitchFamily="34" charset="0"/>
              </a:rPr>
              <a:t>Art. 5º,XXXII CF/88:</a:t>
            </a:r>
          </a:p>
          <a:p>
            <a:pPr algn="just" eaLnBrk="1" hangingPunct="1">
              <a:lnSpc>
                <a:spcPct val="130000"/>
              </a:lnSpc>
              <a:buFont typeface="Wingdings" panose="05000000000000000000" pitchFamily="2" charset="2"/>
              <a:buNone/>
              <a:defRPr/>
            </a:pPr>
            <a:r>
              <a:rPr lang="pt-BR" altLang="pt-BR" sz="3000" dirty="0">
                <a:solidFill>
                  <a:schemeClr val="accent1">
                    <a:lumMod val="75000"/>
                  </a:schemeClr>
                </a:solidFill>
                <a:latin typeface="Calibri" panose="020F0502020204030204" pitchFamily="34" charset="0"/>
              </a:rPr>
              <a:t>O estado promoverá, na forma da lei, a defesa do consumidor</a:t>
            </a:r>
          </a:p>
        </p:txBody>
      </p:sp>
      <p:sp>
        <p:nvSpPr>
          <p:cNvPr id="49" name="CaixaDeTexto 12"/>
          <p:cNvSpPr txBox="1"/>
          <p:nvPr/>
        </p:nvSpPr>
        <p:spPr>
          <a:xfrm>
            <a:off x="317500" y="6394450"/>
            <a:ext cx="12422188" cy="3090863"/>
          </a:xfrm>
          <a:prstGeom prst="rect">
            <a:avLst/>
          </a:prstGeom>
          <a:noFill/>
          <a:ln w="3175">
            <a:solidFill>
              <a:schemeClr val="accent1">
                <a:lumMod val="40000"/>
                <a:lumOff val="60000"/>
              </a:schemeClr>
            </a:solidFill>
          </a:ln>
          <a:effectLst/>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130000"/>
              </a:lnSpc>
              <a:buFont typeface="Wingdings" panose="05000000000000000000" pitchFamily="2" charset="2"/>
              <a:buNone/>
              <a:defRPr/>
            </a:pPr>
            <a:r>
              <a:rPr lang="pt-BR" altLang="pt-BR" sz="3000" dirty="0">
                <a:solidFill>
                  <a:schemeClr val="accent1">
                    <a:lumMod val="75000"/>
                  </a:schemeClr>
                </a:solidFill>
                <a:latin typeface="Calibri" panose="020F0502020204030204" pitchFamily="34" charset="0"/>
              </a:rPr>
              <a:t>Art. 170, V,  CF/88:</a:t>
            </a:r>
          </a:p>
          <a:p>
            <a:pPr algn="just" eaLnBrk="1" hangingPunct="1">
              <a:lnSpc>
                <a:spcPct val="130000"/>
              </a:lnSpc>
              <a:buFont typeface="Wingdings" panose="05000000000000000000" pitchFamily="2" charset="2"/>
              <a:buNone/>
              <a:defRPr/>
            </a:pPr>
            <a:r>
              <a:rPr lang="pt-BR" altLang="pt-BR" sz="3000" dirty="0">
                <a:solidFill>
                  <a:schemeClr val="accent1">
                    <a:lumMod val="75000"/>
                  </a:schemeClr>
                </a:solidFill>
                <a:latin typeface="Calibri" panose="020F0502020204030204" pitchFamily="34" charset="0"/>
              </a:rPr>
              <a:t> A ordem econômica, fundada na valorização do trabalho humano e na livre iniciativa, tem por fim assegurar a todos existência digna, conforme os ditames da justiça social, observados os seguintes princípios:</a:t>
            </a:r>
          </a:p>
          <a:p>
            <a:pPr algn="just" eaLnBrk="1" hangingPunct="1">
              <a:lnSpc>
                <a:spcPct val="130000"/>
              </a:lnSpc>
              <a:buFont typeface="Wingdings" panose="05000000000000000000" pitchFamily="2" charset="2"/>
              <a:buNone/>
              <a:defRPr/>
            </a:pPr>
            <a:r>
              <a:rPr lang="pt-BR" altLang="pt-BR" sz="3000" dirty="0">
                <a:solidFill>
                  <a:schemeClr val="accent1">
                    <a:lumMod val="75000"/>
                  </a:schemeClr>
                </a:solidFill>
                <a:latin typeface="Calibri" panose="020F0502020204030204" pitchFamily="34" charset="0"/>
              </a:rPr>
              <a:t>(...) V – defesa do consumidor</a:t>
            </a:r>
          </a:p>
        </p:txBody>
      </p:sp>
      <p:sp>
        <p:nvSpPr>
          <p:cNvPr id="11" name="Retângulo: Cantos Arredondados 10"/>
          <p:cNvSpPr/>
          <p:nvPr/>
        </p:nvSpPr>
        <p:spPr>
          <a:xfrm>
            <a:off x="1744663" y="1336675"/>
            <a:ext cx="9220200" cy="371475"/>
          </a:xfrm>
          <a:prstGeom prst="roundRect">
            <a:avLst/>
          </a:prstGeom>
          <a:solidFill>
            <a:schemeClr val="accent1">
              <a:lumMod val="20000"/>
              <a:lumOff val="80000"/>
              <a:alpha val="63000"/>
            </a:schemeClr>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Dos direitos e garantias fundamentais</a:t>
            </a:r>
          </a:p>
        </p:txBody>
      </p:sp>
      <p:sp>
        <p:nvSpPr>
          <p:cNvPr id="12" name="Retângulo: Cantos Arredondados 11"/>
          <p:cNvSpPr/>
          <p:nvPr/>
        </p:nvSpPr>
        <p:spPr>
          <a:xfrm>
            <a:off x="1827213" y="5313363"/>
            <a:ext cx="9218612" cy="371475"/>
          </a:xfrm>
          <a:prstGeom prst="roundRect">
            <a:avLst/>
          </a:prstGeom>
          <a:solidFill>
            <a:schemeClr val="accent1">
              <a:lumMod val="20000"/>
              <a:lumOff val="80000"/>
              <a:alpha val="63000"/>
            </a:schemeClr>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Da ordem econômica</a:t>
            </a:r>
          </a:p>
        </p:txBody>
      </p:sp>
      <p:sp>
        <p:nvSpPr>
          <p:cNvPr id="13" name="Retângulo: Cantos Arredondados 12"/>
          <p:cNvSpPr/>
          <p:nvPr/>
        </p:nvSpPr>
        <p:spPr>
          <a:xfrm>
            <a:off x="1744663" y="1911350"/>
            <a:ext cx="9220200" cy="371475"/>
          </a:xfrm>
          <a:prstGeom prst="roundRect">
            <a:avLst/>
          </a:prstGeom>
          <a:solidFill>
            <a:schemeClr val="accent1">
              <a:lumMod val="20000"/>
              <a:lumOff val="80000"/>
              <a:alpha val="63000"/>
            </a:schemeClr>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Dos direitos e deveres individuais e coletivos</a:t>
            </a:r>
          </a:p>
        </p:txBody>
      </p:sp>
      <p:sp>
        <p:nvSpPr>
          <p:cNvPr id="2" name="Seta: para Baixo 1"/>
          <p:cNvSpPr/>
          <p:nvPr/>
        </p:nvSpPr>
        <p:spPr>
          <a:xfrm>
            <a:off x="5686425" y="2563813"/>
            <a:ext cx="842963" cy="231775"/>
          </a:xfrm>
          <a:prstGeom prst="downArrow">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5" name="Seta: para Baixo 14"/>
          <p:cNvSpPr/>
          <p:nvPr/>
        </p:nvSpPr>
        <p:spPr>
          <a:xfrm>
            <a:off x="5932488" y="6007100"/>
            <a:ext cx="844550" cy="233363"/>
          </a:xfrm>
          <a:prstGeom prst="downArrow">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Saúde: conceito</a:t>
            </a:r>
          </a:p>
        </p:txBody>
      </p:sp>
      <p:pic>
        <p:nvPicPr>
          <p:cNvPr id="3" name="Imagem 2"/>
          <p:cNvPicPr>
            <a:picLocks noChangeAspect="1"/>
          </p:cNvPicPr>
          <p:nvPr/>
        </p:nvPicPr>
        <p:blipFill>
          <a:blip r:embed="rId2">
            <a:duotone>
              <a:schemeClr val="accent1">
                <a:shade val="45000"/>
                <a:satMod val="135000"/>
              </a:schemeClr>
              <a:prstClr val="white"/>
            </a:duotone>
          </a:blip>
          <a:stretch>
            <a:fillRect/>
          </a:stretch>
        </p:blipFill>
        <p:spPr>
          <a:xfrm>
            <a:off x="7897736" y="2269624"/>
            <a:ext cx="4497090" cy="4776238"/>
          </a:xfrm>
          <a:prstGeom prst="rect">
            <a:avLst/>
          </a:prstGeom>
        </p:spPr>
      </p:pic>
      <p:sp>
        <p:nvSpPr>
          <p:cNvPr id="6" name="CaixaDeTexto 5"/>
          <p:cNvSpPr txBox="1"/>
          <p:nvPr/>
        </p:nvSpPr>
        <p:spPr>
          <a:xfrm>
            <a:off x="509588" y="3754438"/>
            <a:ext cx="5994400" cy="2778125"/>
          </a:xfrm>
          <a:prstGeom prst="rect">
            <a:avLst/>
          </a:prstGeom>
          <a:noFill/>
        </p:spPr>
        <p:txBody>
          <a:bodyPr>
            <a:spAutoFit/>
          </a:bodyPr>
          <a:lstStyle/>
          <a:p>
            <a:pPr algn="just">
              <a:lnSpc>
                <a:spcPct val="150000"/>
              </a:lnSpc>
              <a:defRPr/>
            </a:pPr>
            <a:r>
              <a:rPr lang="pt-BR" sz="3000" dirty="0">
                <a:solidFill>
                  <a:schemeClr val="accent1">
                    <a:lumMod val="75000"/>
                  </a:schemeClr>
                </a:solidFill>
              </a:rPr>
              <a:t>“completo estado de bem estar físico, mental e social, não</a:t>
            </a:r>
          </a:p>
          <a:p>
            <a:pPr algn="just">
              <a:lnSpc>
                <a:spcPct val="150000"/>
              </a:lnSpc>
              <a:defRPr/>
            </a:pPr>
            <a:r>
              <a:rPr lang="pt-BR" sz="3000" dirty="0">
                <a:solidFill>
                  <a:schemeClr val="accent1">
                    <a:lumMod val="75000"/>
                  </a:schemeClr>
                </a:solidFill>
              </a:rPr>
              <a:t>consistindo somente na ausência de doença ou enfermidade”.</a:t>
            </a:r>
          </a:p>
        </p:txBody>
      </p:sp>
      <p:cxnSp>
        <p:nvCxnSpPr>
          <p:cNvPr id="8" name="Conector reto 7"/>
          <p:cNvCxnSpPr>
            <a:cxnSpLocks/>
          </p:cNvCxnSpPr>
          <p:nvPr/>
        </p:nvCxnSpPr>
        <p:spPr>
          <a:xfrm>
            <a:off x="7002463" y="2119313"/>
            <a:ext cx="0" cy="5256212"/>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Retângulo: Cantos Arredondados 9"/>
          <p:cNvSpPr/>
          <p:nvPr/>
        </p:nvSpPr>
        <p:spPr>
          <a:xfrm>
            <a:off x="1973263" y="2878138"/>
            <a:ext cx="3240087" cy="64770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SAÚDE</a:t>
            </a:r>
          </a:p>
        </p:txBody>
      </p:sp>
      <p:sp>
        <p:nvSpPr>
          <p:cNvPr id="11" name="Retângulo 10"/>
          <p:cNvSpPr/>
          <p:nvPr/>
        </p:nvSpPr>
        <p:spPr>
          <a:xfrm>
            <a:off x="9137650" y="5935663"/>
            <a:ext cx="2016125"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4000" b="1" dirty="0"/>
              <a:t>1946</a:t>
            </a:r>
          </a:p>
        </p:txBody>
      </p:sp>
      <p:sp>
        <p:nvSpPr>
          <p:cNvPr id="12" name="Seta: para Baixo 11"/>
          <p:cNvSpPr/>
          <p:nvPr/>
        </p:nvSpPr>
        <p:spPr>
          <a:xfrm>
            <a:off x="2751138" y="7021513"/>
            <a:ext cx="1511300" cy="1368425"/>
          </a:xfrm>
          <a:prstGeom prst="down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4" name="CaixaDeTexto 13"/>
          <p:cNvSpPr txBox="1"/>
          <p:nvPr/>
        </p:nvSpPr>
        <p:spPr>
          <a:xfrm>
            <a:off x="161925" y="8480425"/>
            <a:ext cx="9359900" cy="1392238"/>
          </a:xfrm>
          <a:prstGeom prst="rect">
            <a:avLst/>
          </a:prstGeom>
          <a:noFill/>
        </p:spPr>
        <p:txBody>
          <a:bodyPr>
            <a:spAutoFit/>
          </a:bodyPr>
          <a:lstStyle/>
          <a:p>
            <a:pPr marL="285750" indent="-285750">
              <a:lnSpc>
                <a:spcPct val="150000"/>
              </a:lnSpc>
              <a:buFont typeface="Wingdings" panose="05000000000000000000" pitchFamily="2" charset="2"/>
              <a:buChar char="ü"/>
              <a:defRPr/>
            </a:pPr>
            <a:r>
              <a:rPr lang="pt-BR" sz="3000" dirty="0">
                <a:solidFill>
                  <a:schemeClr val="accent1">
                    <a:lumMod val="75000"/>
                  </a:schemeClr>
                </a:solidFill>
              </a:rPr>
              <a:t>1945: Organização das Nações Unidas.</a:t>
            </a:r>
          </a:p>
          <a:p>
            <a:pPr marL="285750" indent="-285750">
              <a:lnSpc>
                <a:spcPct val="150000"/>
              </a:lnSpc>
              <a:buFont typeface="Wingdings" panose="05000000000000000000" pitchFamily="2" charset="2"/>
              <a:buChar char="ü"/>
              <a:defRPr/>
            </a:pPr>
            <a:r>
              <a:rPr lang="pt-BR" sz="3000" dirty="0">
                <a:solidFill>
                  <a:schemeClr val="accent1">
                    <a:lumMod val="75000"/>
                  </a:schemeClr>
                </a:solidFill>
              </a:rPr>
              <a:t>1948: Declaração Universal dos Direitos Humanos.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CDC na Relação Médico-Paciente</a:t>
            </a:r>
          </a:p>
        </p:txBody>
      </p:sp>
      <p:pic>
        <p:nvPicPr>
          <p:cNvPr id="6" name="Imagem 5"/>
          <p:cNvPicPr>
            <a:picLocks noChangeAspect="1"/>
          </p:cNvPicPr>
          <p:nvPr/>
        </p:nvPicPr>
        <p:blipFill>
          <a:blip r:embed="rId2">
            <a:duotone>
              <a:schemeClr val="accent1">
                <a:shade val="45000"/>
                <a:satMod val="135000"/>
              </a:schemeClr>
              <a:prstClr val="white"/>
            </a:duotone>
          </a:blip>
          <a:stretch>
            <a:fillRect/>
          </a:stretch>
        </p:blipFill>
        <p:spPr>
          <a:xfrm>
            <a:off x="6911475" y="1759124"/>
            <a:ext cx="5962650" cy="5962650"/>
          </a:xfrm>
          <a:prstGeom prst="rect">
            <a:avLst/>
          </a:prstGeom>
        </p:spPr>
      </p:pic>
      <p:sp>
        <p:nvSpPr>
          <p:cNvPr id="7" name="CaixaDeTexto 6"/>
          <p:cNvSpPr txBox="1"/>
          <p:nvPr/>
        </p:nvSpPr>
        <p:spPr>
          <a:xfrm>
            <a:off x="841375" y="2479675"/>
            <a:ext cx="5689600" cy="1404938"/>
          </a:xfrm>
          <a:prstGeom prst="rect">
            <a:avLst/>
          </a:prstGeom>
          <a:noFill/>
          <a:ln w="3175">
            <a:solidFill>
              <a:schemeClr val="accent1">
                <a:lumMod val="40000"/>
                <a:lumOff val="60000"/>
              </a:schemeClr>
            </a:solidFill>
          </a:ln>
        </p:spPr>
        <p:txBody>
          <a:bodyPr>
            <a:spAutoFit/>
          </a:bodyPr>
          <a:lstStyle/>
          <a:p>
            <a:pPr algn="ctr">
              <a:lnSpc>
                <a:spcPct val="150000"/>
              </a:lnSpc>
              <a:defRPr/>
            </a:pPr>
            <a:r>
              <a:rPr lang="pt-BR" sz="3000" dirty="0">
                <a:solidFill>
                  <a:schemeClr val="accent1">
                    <a:lumMod val="75000"/>
                  </a:schemeClr>
                </a:solidFill>
                <a:latin typeface="+mn-lt"/>
              </a:rPr>
              <a:t> Aplica-se o CDC </a:t>
            </a:r>
          </a:p>
          <a:p>
            <a:pPr algn="ctr">
              <a:lnSpc>
                <a:spcPct val="150000"/>
              </a:lnSpc>
              <a:defRPr/>
            </a:pPr>
            <a:r>
              <a:rPr lang="pt-BR" sz="3000" dirty="0">
                <a:solidFill>
                  <a:schemeClr val="accent1">
                    <a:lumMod val="75000"/>
                  </a:schemeClr>
                </a:solidFill>
                <a:latin typeface="+mn-lt"/>
              </a:rPr>
              <a:t>na relação médico e paciente? </a:t>
            </a:r>
          </a:p>
        </p:txBody>
      </p:sp>
      <p:sp>
        <p:nvSpPr>
          <p:cNvPr id="8" name="CaixaDeTexto 7"/>
          <p:cNvSpPr txBox="1"/>
          <p:nvPr/>
        </p:nvSpPr>
        <p:spPr>
          <a:xfrm>
            <a:off x="2393950" y="6327775"/>
            <a:ext cx="3671888" cy="1476375"/>
          </a:xfrm>
          <a:prstGeom prst="rect">
            <a:avLst/>
          </a:prstGeom>
          <a:noFill/>
        </p:spPr>
        <p:txBody>
          <a:bodyPr>
            <a:spAutoFit/>
          </a:bodyPr>
          <a:lstStyle/>
          <a:p>
            <a:pPr>
              <a:defRPr/>
            </a:pPr>
            <a:r>
              <a:rPr lang="pt-BR" sz="3000" dirty="0">
                <a:solidFill>
                  <a:schemeClr val="accent1">
                    <a:lumMod val="75000"/>
                  </a:schemeClr>
                </a:solidFill>
                <a:latin typeface="+mn-lt"/>
              </a:rPr>
              <a:t>Resp. 731.078</a:t>
            </a:r>
          </a:p>
          <a:p>
            <a:pPr>
              <a:defRPr/>
            </a:pPr>
            <a:r>
              <a:rPr lang="pt-BR" sz="3000" dirty="0">
                <a:solidFill>
                  <a:schemeClr val="accent1">
                    <a:lumMod val="75000"/>
                  </a:schemeClr>
                </a:solidFill>
                <a:latin typeface="+mn-lt"/>
              </a:rPr>
              <a:t>Terceira Turma STJ</a:t>
            </a:r>
          </a:p>
          <a:p>
            <a:pPr>
              <a:defRPr/>
            </a:pPr>
            <a:r>
              <a:rPr lang="pt-BR" sz="3000" dirty="0">
                <a:solidFill>
                  <a:schemeClr val="accent1">
                    <a:lumMod val="75000"/>
                  </a:schemeClr>
                </a:solidFill>
                <a:latin typeface="+mn-lt"/>
              </a:rPr>
              <a:t>Ministro Castro Filho</a:t>
            </a:r>
          </a:p>
        </p:txBody>
      </p:sp>
      <p:sp>
        <p:nvSpPr>
          <p:cNvPr id="9" name="Seta: para Baixo 8"/>
          <p:cNvSpPr/>
          <p:nvPr/>
        </p:nvSpPr>
        <p:spPr>
          <a:xfrm>
            <a:off x="2857500" y="4470400"/>
            <a:ext cx="1657350" cy="1271588"/>
          </a:xfrm>
          <a:prstGeom prst="downArrow">
            <a:avLst/>
          </a:prstGeom>
          <a:noFill/>
          <a:ln w="3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3000">
              <a:solidFill>
                <a:schemeClr val="accent1">
                  <a:lumMod val="75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160338" y="280988"/>
            <a:ext cx="9359900" cy="647700"/>
          </a:xfrm>
        </p:spPr>
        <p:txBody>
          <a:bodyPr vert="horz" wrap="square" lIns="91440" tIns="45720" rIns="91440" bIns="45720" numCol="1" anchorCtr="0" compatLnSpc="1">
            <a:prstTxWarp prst="textNoShape">
              <a:avLst/>
            </a:prstTxWarp>
          </a:bodyPr>
          <a:lstStyle/>
          <a:p>
            <a:pPr eaLnBrk="1" hangingPunct="1">
              <a:spcBef>
                <a:spcPct val="0"/>
              </a:spcBef>
              <a:buSzTx/>
              <a:buFont typeface="+mj-lt" charset="0"/>
              <a:buNone/>
              <a:defRPr/>
            </a:pPr>
            <a:r>
              <a:rPr lang="pt-BR" altLang="pt-BR" sz="4000" dirty="0"/>
              <a:t>Relação de Consumo</a:t>
            </a:r>
          </a:p>
        </p:txBody>
      </p:sp>
      <p:sp>
        <p:nvSpPr>
          <p:cNvPr id="3" name="Seta à esquerda, à direita e acima 3"/>
          <p:cNvSpPr/>
          <p:nvPr/>
        </p:nvSpPr>
        <p:spPr>
          <a:xfrm rot="10800000">
            <a:off x="4121150" y="3956050"/>
            <a:ext cx="4681538" cy="2592388"/>
          </a:xfrm>
          <a:prstGeom prst="leftRightUpArrow">
            <a:avLst>
              <a:gd name="adj1" fmla="val 15697"/>
              <a:gd name="adj2" fmla="val 25000"/>
              <a:gd name="adj3" fmla="val 25000"/>
            </a:avLst>
          </a:prstGeom>
          <a:noFill/>
          <a:ln w="3175">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endParaRPr lang="pt-BR" sz="3000" dirty="0">
              <a:solidFill>
                <a:schemeClr val="accent1">
                  <a:lumMod val="75000"/>
                </a:schemeClr>
              </a:solidFill>
            </a:endParaRPr>
          </a:p>
        </p:txBody>
      </p:sp>
      <p:pic>
        <p:nvPicPr>
          <p:cNvPr id="37892" name="Picture 2" descr="http://www.quantoe.com.br/publico/__img/fornecedor.jpg"/>
          <p:cNvPicPr>
            <a:picLocks noChangeAspect="1" noChangeArrowheads="1"/>
          </p:cNvPicPr>
          <p:nvPr/>
        </p:nvPicPr>
        <p:blipFill>
          <a:blip r:embed="rId3"/>
          <a:srcRect/>
          <a:stretch>
            <a:fillRect/>
          </a:stretch>
        </p:blipFill>
        <p:spPr bwMode="auto">
          <a:xfrm>
            <a:off x="8987733" y="4170660"/>
            <a:ext cx="3791418" cy="4484609"/>
          </a:xfrm>
          <a:prstGeom prst="ellipse">
            <a:avLst/>
          </a:prstGeom>
          <a:noFill/>
          <a:ln w="3175">
            <a:solidFill>
              <a:schemeClr val="accent1">
                <a:lumMod val="75000"/>
              </a:schemeClr>
            </a:solidFill>
            <a:miter lim="800000"/>
            <a:headEnd/>
            <a:tailEnd/>
          </a:ln>
        </p:spPr>
      </p:pic>
      <p:pic>
        <p:nvPicPr>
          <p:cNvPr id="37893" name="Picture 13" descr="http://3.bp.blogspot.com/_Lp8H7fB9ccU/SjfuuZJA2UI/AAAAAAAAAXs/jxG2zHkp8zI/s320/consumidora.jpg"/>
          <p:cNvPicPr>
            <a:picLocks noChangeAspect="1" noChangeArrowheads="1"/>
          </p:cNvPicPr>
          <p:nvPr/>
        </p:nvPicPr>
        <p:blipFill>
          <a:blip r:embed="rId4">
            <a:duotone>
              <a:schemeClr val="accent1">
                <a:shade val="45000"/>
                <a:satMod val="135000"/>
              </a:schemeClr>
              <a:prstClr val="white"/>
            </a:duotone>
          </a:blip>
          <a:srcRect/>
          <a:stretch>
            <a:fillRect/>
          </a:stretch>
        </p:blipFill>
        <p:spPr bwMode="auto">
          <a:xfrm>
            <a:off x="394977" y="4170660"/>
            <a:ext cx="3539454" cy="4484609"/>
          </a:xfrm>
          <a:prstGeom prst="ellipse">
            <a:avLst/>
          </a:prstGeom>
          <a:noFill/>
          <a:ln w="3175">
            <a:solidFill>
              <a:schemeClr val="accent1">
                <a:lumMod val="75000"/>
              </a:schemeClr>
            </a:solidFill>
            <a:miter lim="800000"/>
            <a:headEnd/>
            <a:tailEnd/>
          </a:ln>
        </p:spPr>
      </p:pic>
      <p:sp>
        <p:nvSpPr>
          <p:cNvPr id="7" name="CaixaDeTexto 9"/>
          <p:cNvSpPr txBox="1"/>
          <p:nvPr/>
        </p:nvSpPr>
        <p:spPr>
          <a:xfrm>
            <a:off x="2039938" y="3322638"/>
            <a:ext cx="2514600" cy="760412"/>
          </a:xfrm>
          <a:prstGeom prst="rect">
            <a:avLst/>
          </a:prstGeom>
          <a:noFill/>
          <a:ln w="3175">
            <a:solidFill>
              <a:schemeClr val="accent1">
                <a:lumMod val="75000"/>
              </a:schemeClr>
            </a:solidFill>
          </a:ln>
          <a:effectLst/>
        </p:spPr>
        <p:txBody>
          <a:bodyPr lIns="137160" tIns="68580" rIns="137160" bIns="68580">
            <a:spAutoFit/>
          </a:bodyPr>
          <a:lstStyle>
            <a:lvl1pPr eaLnBrk="0" hangingPunct="0">
              <a:defRPr sz="1600">
                <a:solidFill>
                  <a:schemeClr val="tx1"/>
                </a:solidFill>
                <a:latin typeface="Arial" charset="0"/>
                <a:ea typeface="ＭＳ Ｐゴシック" charset="0"/>
                <a:cs typeface="Arial" charset="0"/>
              </a:defRPr>
            </a:lvl1pPr>
            <a:lvl2pPr marL="742950" indent="-285750" eaLnBrk="0" hangingPunct="0">
              <a:defRPr sz="1600">
                <a:solidFill>
                  <a:schemeClr val="tx1"/>
                </a:solidFill>
                <a:latin typeface="Arial" charset="0"/>
                <a:ea typeface="Arial" charset="0"/>
                <a:cs typeface="Arial" charset="0"/>
              </a:defRPr>
            </a:lvl2pPr>
            <a:lvl3pPr marL="1143000" indent="-228600" eaLnBrk="0" hangingPunct="0">
              <a:defRPr sz="1600">
                <a:solidFill>
                  <a:schemeClr val="tx1"/>
                </a:solidFill>
                <a:latin typeface="Arial" charset="0"/>
                <a:ea typeface="Arial" charset="0"/>
                <a:cs typeface="Arial" charset="0"/>
              </a:defRPr>
            </a:lvl3pPr>
            <a:lvl4pPr marL="1600200" indent="-228600" eaLnBrk="0" hangingPunct="0">
              <a:defRPr sz="1600">
                <a:solidFill>
                  <a:schemeClr val="tx1"/>
                </a:solidFill>
                <a:latin typeface="Arial" charset="0"/>
                <a:ea typeface="Arial" charset="0"/>
                <a:cs typeface="Arial" charset="0"/>
              </a:defRPr>
            </a:lvl4pPr>
            <a:lvl5pPr marL="2057400" indent="-228600" eaLnBrk="0" hangingPunct="0">
              <a:defRPr sz="16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ea typeface="Arial" charset="0"/>
                <a:cs typeface="Arial" charset="0"/>
              </a:defRPr>
            </a:lvl9pPr>
          </a:lstStyle>
          <a:p>
            <a:pPr algn="ctr" eaLnBrk="1" hangingPunct="1">
              <a:lnSpc>
                <a:spcPct val="150000"/>
              </a:lnSpc>
              <a:defRPr/>
            </a:pPr>
            <a:r>
              <a:rPr lang="pt-BR" sz="3000" dirty="0">
                <a:solidFill>
                  <a:schemeClr val="accent1">
                    <a:lumMod val="75000"/>
                  </a:schemeClr>
                </a:solidFill>
                <a:latin typeface="Arial" panose="020B0604020202020204" pitchFamily="34" charset="0"/>
                <a:cs typeface="Arial" panose="020B0604020202020204" pitchFamily="34" charset="0"/>
              </a:rPr>
              <a:t>Consumidor</a:t>
            </a:r>
          </a:p>
        </p:txBody>
      </p:sp>
      <p:sp>
        <p:nvSpPr>
          <p:cNvPr id="8" name="CaixaDeTexto 10"/>
          <p:cNvSpPr txBox="1"/>
          <p:nvPr/>
        </p:nvSpPr>
        <p:spPr>
          <a:xfrm>
            <a:off x="8542338" y="3381375"/>
            <a:ext cx="2516187" cy="758825"/>
          </a:xfrm>
          <a:prstGeom prst="rect">
            <a:avLst/>
          </a:prstGeom>
          <a:noFill/>
          <a:ln w="3175">
            <a:solidFill>
              <a:schemeClr val="accent1">
                <a:lumMod val="75000"/>
              </a:schemeClr>
            </a:solidFill>
          </a:ln>
          <a:effectLst/>
        </p:spPr>
        <p:txBody>
          <a:bodyPr lIns="137160" tIns="68580" rIns="137160" bIns="68580">
            <a:spAutoFit/>
          </a:bodyPr>
          <a:lstStyle>
            <a:lvl1pPr eaLnBrk="0" hangingPunct="0">
              <a:defRPr sz="1600">
                <a:solidFill>
                  <a:schemeClr val="tx1"/>
                </a:solidFill>
                <a:latin typeface="Arial" charset="0"/>
                <a:ea typeface="ＭＳ Ｐゴシック" charset="0"/>
                <a:cs typeface="Arial" charset="0"/>
              </a:defRPr>
            </a:lvl1pPr>
            <a:lvl2pPr marL="742950" indent="-285750" eaLnBrk="0" hangingPunct="0">
              <a:defRPr sz="1600">
                <a:solidFill>
                  <a:schemeClr val="tx1"/>
                </a:solidFill>
                <a:latin typeface="Arial" charset="0"/>
                <a:ea typeface="Arial" charset="0"/>
                <a:cs typeface="Arial" charset="0"/>
              </a:defRPr>
            </a:lvl2pPr>
            <a:lvl3pPr marL="1143000" indent="-228600" eaLnBrk="0" hangingPunct="0">
              <a:defRPr sz="1600">
                <a:solidFill>
                  <a:schemeClr val="tx1"/>
                </a:solidFill>
                <a:latin typeface="Arial" charset="0"/>
                <a:ea typeface="Arial" charset="0"/>
                <a:cs typeface="Arial" charset="0"/>
              </a:defRPr>
            </a:lvl3pPr>
            <a:lvl4pPr marL="1600200" indent="-228600" eaLnBrk="0" hangingPunct="0">
              <a:defRPr sz="1600">
                <a:solidFill>
                  <a:schemeClr val="tx1"/>
                </a:solidFill>
                <a:latin typeface="Arial" charset="0"/>
                <a:ea typeface="Arial" charset="0"/>
                <a:cs typeface="Arial" charset="0"/>
              </a:defRPr>
            </a:lvl4pPr>
            <a:lvl5pPr marL="2057400" indent="-228600" eaLnBrk="0" hangingPunct="0">
              <a:defRPr sz="16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ea typeface="Arial" charset="0"/>
                <a:cs typeface="Arial" charset="0"/>
              </a:defRPr>
            </a:lvl9pPr>
          </a:lstStyle>
          <a:p>
            <a:pPr algn="ctr" eaLnBrk="1" hangingPunct="1">
              <a:lnSpc>
                <a:spcPct val="150000"/>
              </a:lnSpc>
              <a:defRPr/>
            </a:pPr>
            <a:r>
              <a:rPr lang="pt-BR" sz="3000" dirty="0">
                <a:solidFill>
                  <a:schemeClr val="accent1">
                    <a:lumMod val="75000"/>
                  </a:schemeClr>
                </a:solidFill>
                <a:latin typeface="Arial" panose="020B0604020202020204" pitchFamily="34" charset="0"/>
                <a:cs typeface="Arial" panose="020B0604020202020204" pitchFamily="34" charset="0"/>
              </a:rPr>
              <a:t>Fornecedor</a:t>
            </a:r>
          </a:p>
        </p:txBody>
      </p:sp>
      <p:sp>
        <p:nvSpPr>
          <p:cNvPr id="48136" name="CaixaDeTexto 11"/>
          <p:cNvSpPr txBox="1">
            <a:spLocks noChangeArrowheads="1"/>
          </p:cNvSpPr>
          <p:nvPr/>
        </p:nvSpPr>
        <p:spPr bwMode="auto">
          <a:xfrm>
            <a:off x="5222875" y="6572250"/>
            <a:ext cx="2514600" cy="1485900"/>
          </a:xfrm>
          <a:prstGeom prst="rect">
            <a:avLst/>
          </a:prstGeom>
          <a:noFill/>
          <a:ln w="3175">
            <a:solidFill>
              <a:schemeClr val="accent1">
                <a:lumMod val="75000"/>
              </a:schemeClr>
            </a:solidFill>
            <a:miter lim="800000"/>
            <a:headEnd/>
            <a:tailEnd/>
          </a:ln>
        </p:spPr>
        <p:txBody>
          <a:bodyPr lIns="137160" tIns="68580" rIns="137160" bIns="6858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50000"/>
              </a:lnSpc>
              <a:defRPr/>
            </a:pPr>
            <a:r>
              <a:rPr lang="pt-BR" altLang="pt-BR" sz="3000" dirty="0">
                <a:solidFill>
                  <a:schemeClr val="accent1">
                    <a:lumMod val="75000"/>
                  </a:schemeClr>
                </a:solidFill>
                <a:ea typeface="MS PGothic" panose="020B0600070205080204" pitchFamily="34" charset="-128"/>
              </a:rPr>
              <a:t>Produtos Ou Serviços</a:t>
            </a:r>
          </a:p>
        </p:txBody>
      </p:sp>
      <p:sp>
        <p:nvSpPr>
          <p:cNvPr id="9" name="Retângulo: Cantos Arredondados 8"/>
          <p:cNvSpPr/>
          <p:nvPr/>
        </p:nvSpPr>
        <p:spPr>
          <a:xfrm>
            <a:off x="2443163" y="1784350"/>
            <a:ext cx="8415337" cy="712788"/>
          </a:xfrm>
          <a:prstGeom prst="roundRect">
            <a:avLst/>
          </a:prstGeom>
          <a:noFill/>
          <a:ln w="31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300" dirty="0">
                <a:solidFill>
                  <a:schemeClr val="accent1">
                    <a:lumMod val="75000"/>
                  </a:schemeClr>
                </a:solidFill>
              </a:rPr>
              <a:t>Elementos Jurídicos da Relação de Consumo</a:t>
            </a:r>
          </a:p>
        </p:txBody>
      </p:sp>
      <p:sp>
        <p:nvSpPr>
          <p:cNvPr id="10" name="Seta: Divisa 9"/>
          <p:cNvSpPr/>
          <p:nvPr/>
        </p:nvSpPr>
        <p:spPr>
          <a:xfrm rot="5400000">
            <a:off x="6237288" y="6656388"/>
            <a:ext cx="484187" cy="4300537"/>
          </a:xfrm>
          <a:prstGeom prst="chevron">
            <a:avLst>
              <a:gd name="adj" fmla="val 72529"/>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solidFill>
                <a:schemeClr val="accent1">
                  <a:lumMod val="75000"/>
                </a:schemeClr>
              </a:solidFill>
            </a:endParaRPr>
          </a:p>
        </p:txBody>
      </p:sp>
      <p:sp>
        <p:nvSpPr>
          <p:cNvPr id="11" name="Retângulo: Cantos Arredondados 10"/>
          <p:cNvSpPr/>
          <p:nvPr/>
        </p:nvSpPr>
        <p:spPr>
          <a:xfrm>
            <a:off x="4032250" y="9380538"/>
            <a:ext cx="4983163" cy="654050"/>
          </a:xfrm>
          <a:prstGeom prst="roundRect">
            <a:avLst/>
          </a:pr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Destino Finalístico</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33400" y="323850"/>
            <a:ext cx="9359900" cy="647700"/>
          </a:xfrm>
        </p:spPr>
        <p:txBody>
          <a:bodyPr/>
          <a:lstStyle/>
          <a:p>
            <a:pPr eaLnBrk="1" hangingPunct="1">
              <a:defRPr/>
            </a:pPr>
            <a:r>
              <a:rPr lang="pt-BR" dirty="0"/>
              <a:t>CDC: Conceito Consumidor</a:t>
            </a:r>
          </a:p>
        </p:txBody>
      </p:sp>
      <p:pic>
        <p:nvPicPr>
          <p:cNvPr id="7" name="Picture 2" descr="Imagem relacionada"/>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8514184" y="1675971"/>
            <a:ext cx="4605865" cy="8611029"/>
          </a:xfrm>
          <a:prstGeom prst="rect">
            <a:avLst/>
          </a:prstGeom>
          <a:noFill/>
          <a:ln>
            <a:noFill/>
          </a:ln>
        </p:spPr>
      </p:pic>
      <p:sp>
        <p:nvSpPr>
          <p:cNvPr id="8" name="CaixaDeTexto 7"/>
          <p:cNvSpPr txBox="1"/>
          <p:nvPr/>
        </p:nvSpPr>
        <p:spPr>
          <a:xfrm>
            <a:off x="533400" y="2911475"/>
            <a:ext cx="7715250" cy="2098675"/>
          </a:xfrm>
          <a:prstGeom prst="rect">
            <a:avLst/>
          </a:prstGeom>
          <a:noFill/>
          <a:ln w="3175">
            <a:solidFill>
              <a:schemeClr val="accent1">
                <a:lumMod val="40000"/>
                <a:lumOff val="60000"/>
              </a:schemeClr>
            </a:solidFill>
          </a:ln>
        </p:spPr>
        <p:txBody>
          <a:bodyPr>
            <a:spAutoFit/>
          </a:bodyPr>
          <a:lstStyle/>
          <a:p>
            <a:pPr algn="just">
              <a:lnSpc>
                <a:spcPct val="150000"/>
              </a:lnSpc>
              <a:defRPr/>
            </a:pPr>
            <a:r>
              <a:rPr lang="pt-BR" sz="3000" dirty="0">
                <a:solidFill>
                  <a:schemeClr val="accent1">
                    <a:lumMod val="75000"/>
                  </a:schemeClr>
                </a:solidFill>
                <a:latin typeface="+mn-lt"/>
              </a:rPr>
              <a:t> Art. 2° Consumidor é toda pessoa física ou jurídica que adquire ou utiliza produto ou serviço como destinatário final.</a:t>
            </a:r>
          </a:p>
        </p:txBody>
      </p:sp>
      <p:sp>
        <p:nvSpPr>
          <p:cNvPr id="10" name="CaixaDeTexto 9"/>
          <p:cNvSpPr txBox="1"/>
          <p:nvPr/>
        </p:nvSpPr>
        <p:spPr>
          <a:xfrm>
            <a:off x="1241425" y="7375525"/>
            <a:ext cx="5688013" cy="1406525"/>
          </a:xfrm>
          <a:prstGeom prst="rect">
            <a:avLst/>
          </a:prstGeom>
          <a:noFill/>
          <a:ln w="3175">
            <a:solidFill>
              <a:schemeClr val="accent1">
                <a:lumMod val="40000"/>
                <a:lumOff val="60000"/>
              </a:schemeClr>
            </a:solidFill>
          </a:ln>
        </p:spPr>
        <p:txBody>
          <a:bodyPr>
            <a:spAutoFit/>
          </a:bodyPr>
          <a:lstStyle/>
          <a:p>
            <a:pPr algn="ctr">
              <a:lnSpc>
                <a:spcPct val="150000"/>
              </a:lnSpc>
              <a:defRPr/>
            </a:pPr>
            <a:r>
              <a:rPr lang="pt-BR" sz="3000" dirty="0">
                <a:solidFill>
                  <a:schemeClr val="accent1">
                    <a:lumMod val="75000"/>
                  </a:schemeClr>
                </a:solidFill>
                <a:latin typeface="+mn-lt"/>
              </a:rPr>
              <a:t> O que significa ser </a:t>
            </a:r>
          </a:p>
          <a:p>
            <a:pPr algn="ctr">
              <a:lnSpc>
                <a:spcPct val="150000"/>
              </a:lnSpc>
              <a:defRPr/>
            </a:pPr>
            <a:r>
              <a:rPr lang="pt-BR" sz="3000" dirty="0">
                <a:solidFill>
                  <a:schemeClr val="accent1">
                    <a:lumMod val="75000"/>
                  </a:schemeClr>
                </a:solidFill>
                <a:latin typeface="+mn-lt"/>
              </a:rPr>
              <a:t>“destinatário final”? </a:t>
            </a:r>
          </a:p>
        </p:txBody>
      </p:sp>
      <p:sp>
        <p:nvSpPr>
          <p:cNvPr id="11" name="Seta: para Baixo 10"/>
          <p:cNvSpPr/>
          <p:nvPr/>
        </p:nvSpPr>
        <p:spPr>
          <a:xfrm>
            <a:off x="3257550" y="5835650"/>
            <a:ext cx="1655763" cy="1271588"/>
          </a:xfrm>
          <a:prstGeom prst="downArrow">
            <a:avLst/>
          </a:prstGeom>
          <a:noFill/>
          <a:ln w="3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3000">
              <a:solidFill>
                <a:schemeClr val="accent1">
                  <a:lumMod val="75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p:cNvSpPr/>
          <p:nvPr/>
        </p:nvSpPr>
        <p:spPr>
          <a:xfrm>
            <a:off x="249238" y="1662113"/>
            <a:ext cx="12398375" cy="8493125"/>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t-BR"/>
          </a:p>
        </p:txBody>
      </p:sp>
      <p:pic>
        <p:nvPicPr>
          <p:cNvPr id="41988" name="Imagem 5"/>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228600" y="2034287"/>
            <a:ext cx="12398375" cy="5224462"/>
          </a:xfrm>
          <a:prstGeom prst="rect">
            <a:avLst/>
          </a:prstGeom>
          <a:noFill/>
          <a:ln>
            <a:noFill/>
          </a:ln>
        </p:spPr>
      </p:pic>
      <p:sp>
        <p:nvSpPr>
          <p:cNvPr id="7" name="Retângulo: Cantos Arredondados 6"/>
          <p:cNvSpPr/>
          <p:nvPr/>
        </p:nvSpPr>
        <p:spPr>
          <a:xfrm>
            <a:off x="1360488" y="7848600"/>
            <a:ext cx="4862512" cy="1246188"/>
          </a:xfrm>
          <a:prstGeom prst="roundRect">
            <a:avLst/>
          </a:prstGeom>
          <a:noFill/>
          <a:ln w="3175">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Equivalência na relação jurídica </a:t>
            </a:r>
          </a:p>
        </p:txBody>
      </p:sp>
      <p:sp>
        <p:nvSpPr>
          <p:cNvPr id="8" name="Retângulo: Cantos Arredondados 7"/>
          <p:cNvSpPr/>
          <p:nvPr/>
        </p:nvSpPr>
        <p:spPr>
          <a:xfrm>
            <a:off x="7156450" y="7793038"/>
            <a:ext cx="4862513" cy="1246187"/>
          </a:xfrm>
          <a:prstGeom prst="roundRect">
            <a:avLst/>
          </a:prstGeom>
          <a:noFill/>
          <a:ln w="3175">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Vulnerabilidade do consumidor</a:t>
            </a:r>
          </a:p>
        </p:txBody>
      </p:sp>
      <p:sp>
        <p:nvSpPr>
          <p:cNvPr id="9" name="Seta: para Baixo 8"/>
          <p:cNvSpPr/>
          <p:nvPr/>
        </p:nvSpPr>
        <p:spPr>
          <a:xfrm>
            <a:off x="3113088" y="7318375"/>
            <a:ext cx="1357312" cy="469900"/>
          </a:xfrm>
          <a:prstGeom prst="downArrow">
            <a:avLst/>
          </a:prstGeom>
          <a:noFill/>
          <a:ln w="3175">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t-BR" dirty="0">
              <a:solidFill>
                <a:schemeClr val="accent1">
                  <a:lumMod val="75000"/>
                </a:schemeClr>
              </a:solidFill>
            </a:endParaRPr>
          </a:p>
        </p:txBody>
      </p:sp>
      <p:sp>
        <p:nvSpPr>
          <p:cNvPr id="10" name="Seta: para Baixo 9"/>
          <p:cNvSpPr/>
          <p:nvPr/>
        </p:nvSpPr>
        <p:spPr>
          <a:xfrm>
            <a:off x="8909050" y="7204075"/>
            <a:ext cx="1357313" cy="469900"/>
          </a:xfrm>
          <a:prstGeom prst="downArrow">
            <a:avLst/>
          </a:prstGeom>
          <a:noFill/>
          <a:ln w="3175">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t-BR" dirty="0">
              <a:solidFill>
                <a:schemeClr val="accent1">
                  <a:lumMod val="75000"/>
                </a:schemeClr>
              </a:solidFill>
            </a:endParaRPr>
          </a:p>
        </p:txBody>
      </p:sp>
      <p:sp>
        <p:nvSpPr>
          <p:cNvPr id="13" name="Espaço Reservado para Texto 5"/>
          <p:cNvSpPr txBox="1">
            <a:spLocks/>
          </p:cNvSpPr>
          <p:nvPr/>
        </p:nvSpPr>
        <p:spPr>
          <a:xfrm>
            <a:off x="449263" y="319088"/>
            <a:ext cx="9359900" cy="647700"/>
          </a:xfrm>
          <a:prstGeom prst="rect">
            <a:avLst/>
          </a:prstGeom>
        </p:spPr>
        <p:txBody>
          <a:bodyPr anchor="ctr"/>
          <a:lstStyle>
            <a:lvl1pPr marL="0" indent="0" algn="l" rtl="0" eaLnBrk="0" fontAlgn="base" hangingPunct="0">
              <a:lnSpc>
                <a:spcPct val="100000"/>
              </a:lnSpc>
              <a:spcBef>
                <a:spcPts val="0"/>
              </a:spcBef>
              <a:spcAft>
                <a:spcPct val="0"/>
              </a:spcAft>
              <a:buClrTx/>
              <a:buSzPct val="100000"/>
              <a:buFont typeface="+mj-lt"/>
              <a:buNone/>
              <a:defRPr sz="4050" b="1" kern="1200" cap="none" baseline="0">
                <a:solidFill>
                  <a:srgbClr val="69ADE7"/>
                </a:solidFill>
                <a:effectLst/>
                <a:latin typeface="+mj-lt"/>
                <a:ea typeface="+mn-ea"/>
                <a:cs typeface="Arial" panose="020B0604020202020204" pitchFamily="34" charset="0"/>
              </a:defRPr>
            </a:lvl1pPr>
            <a:lvl2pPr marL="205359" indent="0" algn="just" rtl="0" eaLnBrk="0" fontAlgn="base" hangingPunct="0">
              <a:lnSpc>
                <a:spcPts val="2363"/>
              </a:lnSpc>
              <a:spcBef>
                <a:spcPts val="0"/>
              </a:spcBef>
              <a:spcAft>
                <a:spcPct val="0"/>
              </a:spcAft>
              <a:buClr>
                <a:srgbClr val="7CAEC5"/>
              </a:buClr>
              <a:buFont typeface="Arial" pitchFamily="34" charset="0"/>
              <a:buNone/>
              <a:defRPr sz="1800" kern="1200">
                <a:solidFill>
                  <a:schemeClr val="tx1"/>
                </a:solidFill>
                <a:latin typeface="+mn-lt"/>
                <a:ea typeface="+mn-ea"/>
                <a:cs typeface="+mn-cs"/>
              </a:defRPr>
            </a:lvl2pPr>
            <a:lvl3pPr marL="1284288" indent="-255588" algn="l" rtl="0" eaLnBrk="0" fontAlgn="base" hangingPunct="0">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3pPr>
            <a:lvl4pPr marL="1798638" indent="-255588" algn="l" rtl="0" eaLnBrk="0" fontAlgn="base" hangingPunct="0">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4pPr>
            <a:lvl5pPr marL="2312988" indent="-255588" algn="l" rtl="0" eaLnBrk="0" fontAlgn="base" hangingPunct="0">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eaLnBrk="1" hangingPunct="1">
              <a:defRPr/>
            </a:pPr>
            <a:r>
              <a:rPr lang="pt-BR" dirty="0"/>
              <a:t>CDC: Destinatário Final</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ço Reservado para Texto 5"/>
          <p:cNvSpPr txBox="1">
            <a:spLocks/>
          </p:cNvSpPr>
          <p:nvPr/>
        </p:nvSpPr>
        <p:spPr>
          <a:xfrm>
            <a:off x="533400" y="323850"/>
            <a:ext cx="9359900" cy="647700"/>
          </a:xfrm>
          <a:prstGeom prst="rect">
            <a:avLst/>
          </a:prstGeom>
        </p:spPr>
        <p:txBody>
          <a:bodyPr anchor="ctr"/>
          <a:lstStyle>
            <a:lvl1pPr marL="0" indent="0" algn="l" rtl="0" eaLnBrk="0" fontAlgn="base" hangingPunct="0">
              <a:lnSpc>
                <a:spcPct val="100000"/>
              </a:lnSpc>
              <a:spcBef>
                <a:spcPts val="0"/>
              </a:spcBef>
              <a:spcAft>
                <a:spcPct val="0"/>
              </a:spcAft>
              <a:buClrTx/>
              <a:buSzPct val="100000"/>
              <a:buFont typeface="+mj-lt"/>
              <a:buNone/>
              <a:defRPr sz="4050" b="1" kern="1200" cap="none" baseline="0">
                <a:solidFill>
                  <a:srgbClr val="69ADE7"/>
                </a:solidFill>
                <a:effectLst/>
                <a:latin typeface="+mj-lt"/>
                <a:ea typeface="+mn-ea"/>
                <a:cs typeface="Arial" panose="020B0604020202020204" pitchFamily="34" charset="0"/>
              </a:defRPr>
            </a:lvl1pPr>
            <a:lvl2pPr marL="205359" indent="0" algn="just" rtl="0" eaLnBrk="0" fontAlgn="base" hangingPunct="0">
              <a:lnSpc>
                <a:spcPts val="2363"/>
              </a:lnSpc>
              <a:spcBef>
                <a:spcPts val="0"/>
              </a:spcBef>
              <a:spcAft>
                <a:spcPct val="0"/>
              </a:spcAft>
              <a:buClr>
                <a:srgbClr val="7CAEC5"/>
              </a:buClr>
              <a:buFont typeface="Arial" pitchFamily="34" charset="0"/>
              <a:buNone/>
              <a:defRPr sz="1800" kern="1200">
                <a:solidFill>
                  <a:schemeClr val="tx1"/>
                </a:solidFill>
                <a:latin typeface="+mn-lt"/>
                <a:ea typeface="+mn-ea"/>
                <a:cs typeface="+mn-cs"/>
              </a:defRPr>
            </a:lvl2pPr>
            <a:lvl3pPr marL="1284288" indent="-255588" algn="l" rtl="0" eaLnBrk="0" fontAlgn="base" hangingPunct="0">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3pPr>
            <a:lvl4pPr marL="1798638" indent="-255588" algn="l" rtl="0" eaLnBrk="0" fontAlgn="base" hangingPunct="0">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4pPr>
            <a:lvl5pPr marL="2312988" indent="-255588" algn="l" rtl="0" eaLnBrk="0" fontAlgn="base" hangingPunct="0">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eaLnBrk="1" hangingPunct="1">
              <a:defRPr/>
            </a:pPr>
            <a:r>
              <a:rPr lang="pt-BR" dirty="0"/>
              <a:t>Consumidor por Equiparação</a:t>
            </a:r>
          </a:p>
        </p:txBody>
      </p:sp>
      <p:pic>
        <p:nvPicPr>
          <p:cNvPr id="16" name="Picture 2" descr="Escorregando imagens de stock, fotos de Escorregando | Baixar no  Depositphotos"/>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7938120" y="2013408"/>
            <a:ext cx="4915901" cy="7513545"/>
          </a:xfrm>
          <a:prstGeom prst="ellipse">
            <a:avLst/>
          </a:prstGeom>
          <a:noFill/>
        </p:spPr>
      </p:pic>
      <p:sp>
        <p:nvSpPr>
          <p:cNvPr id="7" name="CaixaDeTexto 6"/>
          <p:cNvSpPr txBox="1"/>
          <p:nvPr/>
        </p:nvSpPr>
        <p:spPr>
          <a:xfrm>
            <a:off x="419100" y="1633538"/>
            <a:ext cx="6943725" cy="758825"/>
          </a:xfrm>
          <a:prstGeom prst="rect">
            <a:avLst/>
          </a:prstGeom>
          <a:noFill/>
          <a:ln w="3175">
            <a:solidFill>
              <a:schemeClr val="accent1">
                <a:lumMod val="40000"/>
                <a:lumOff val="60000"/>
              </a:schemeClr>
            </a:solidFill>
          </a:ln>
          <a:effectLst/>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150000"/>
              </a:lnSpc>
              <a:defRPr/>
            </a:pPr>
            <a:r>
              <a:rPr lang="pt-BR" altLang="pt-BR" sz="3000">
                <a:solidFill>
                  <a:schemeClr val="accent1">
                    <a:lumMod val="75000"/>
                  </a:schemeClr>
                </a:solidFill>
                <a:latin typeface="+mn-lt"/>
              </a:rPr>
              <a:t>CONSUMIDOR POR EQUIPARAÇÃO</a:t>
            </a:r>
          </a:p>
        </p:txBody>
      </p:sp>
      <p:sp>
        <p:nvSpPr>
          <p:cNvPr id="8" name="Retângulo 7"/>
          <p:cNvSpPr/>
          <p:nvPr/>
        </p:nvSpPr>
        <p:spPr>
          <a:xfrm>
            <a:off x="419100" y="2840038"/>
            <a:ext cx="6943725" cy="6521450"/>
          </a:xfrm>
          <a:prstGeom prst="rect">
            <a:avLst/>
          </a:prstGeom>
          <a:ln w="3175">
            <a:solidFill>
              <a:schemeClr val="accent1">
                <a:lumMod val="40000"/>
                <a:lumOff val="60000"/>
              </a:schemeClr>
            </a:solidFill>
          </a:ln>
        </p:spPr>
        <p:txBody>
          <a:bodyPr>
            <a:spAutoFit/>
          </a:bodyPr>
          <a:lstStyle/>
          <a:p>
            <a:pPr algn="just" eaLnBrk="1" hangingPunct="1">
              <a:lnSpc>
                <a:spcPts val="4200"/>
              </a:lnSpc>
              <a:defRPr/>
            </a:pPr>
            <a:r>
              <a:rPr lang="pt-BR" sz="3000" dirty="0">
                <a:solidFill>
                  <a:schemeClr val="accent1">
                    <a:lumMod val="75000"/>
                  </a:schemeClr>
                </a:solidFill>
                <a:latin typeface="+mn-lt"/>
              </a:rPr>
              <a:t>Pessoas atingidas por falhas no produto ou na prestação de serviços, independentemente de serem consumidoras diretas, são amparadas pelas normas de defesa do consumidor. A doutrina convencionou chamar de consumidor por equiparação ou </a:t>
            </a:r>
            <a:r>
              <a:rPr lang="pt-BR" sz="3000" i="1" dirty="0" err="1">
                <a:solidFill>
                  <a:schemeClr val="accent1">
                    <a:lumMod val="75000"/>
                  </a:schemeClr>
                </a:solidFill>
                <a:latin typeface="+mn-lt"/>
              </a:rPr>
              <a:t>bystander</a:t>
            </a:r>
            <a:r>
              <a:rPr lang="pt-BR" sz="3000" dirty="0">
                <a:solidFill>
                  <a:schemeClr val="accent1">
                    <a:lumMod val="75000"/>
                  </a:schemeClr>
                </a:solidFill>
                <a:latin typeface="+mn-lt"/>
              </a:rPr>
              <a:t>, aquele que embora não esteja  na direta relação de consumo , por ser atingido pelo evento danoso, equipara-se à figura de consumidor pelas normas dos </a:t>
            </a:r>
            <a:r>
              <a:rPr lang="pt-BR" sz="3000" b="1" dirty="0" err="1">
                <a:solidFill>
                  <a:schemeClr val="accent1">
                    <a:lumMod val="75000"/>
                  </a:schemeClr>
                </a:solidFill>
                <a:latin typeface="+mn-lt"/>
              </a:rPr>
              <a:t>Arts</a:t>
            </a:r>
            <a:r>
              <a:rPr lang="pt-BR" sz="3000" b="1" dirty="0">
                <a:solidFill>
                  <a:schemeClr val="accent1">
                    <a:lumMod val="75000"/>
                  </a:schemeClr>
                </a:solidFill>
                <a:latin typeface="+mn-lt"/>
              </a:rPr>
              <a:t>. 2º, Parágrafo Único, 17 e 29 do CDC.</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33400" y="323850"/>
            <a:ext cx="9359900" cy="647700"/>
          </a:xfrm>
        </p:spPr>
        <p:txBody>
          <a:bodyPr/>
          <a:lstStyle/>
          <a:p>
            <a:pPr eaLnBrk="1" hangingPunct="1">
              <a:defRPr/>
            </a:pPr>
            <a:r>
              <a:rPr lang="pt-BR" dirty="0"/>
              <a:t>CDC: Conceito Fornecedor</a:t>
            </a:r>
          </a:p>
        </p:txBody>
      </p:sp>
      <p:sp>
        <p:nvSpPr>
          <p:cNvPr id="4" name="CaixaDeTexto 3"/>
          <p:cNvSpPr txBox="1"/>
          <p:nvPr/>
        </p:nvSpPr>
        <p:spPr>
          <a:xfrm>
            <a:off x="1031875" y="3487738"/>
            <a:ext cx="7127875" cy="5561012"/>
          </a:xfrm>
          <a:prstGeom prst="rect">
            <a:avLst/>
          </a:prstGeom>
          <a:noFill/>
          <a:ln>
            <a:solidFill>
              <a:schemeClr val="accent1">
                <a:lumMod val="40000"/>
                <a:lumOff val="60000"/>
              </a:schemeClr>
            </a:solidFill>
          </a:ln>
        </p:spPr>
        <p:txBody>
          <a:bodyPr>
            <a:spAutoFit/>
          </a:bodyPr>
          <a:lstStyle/>
          <a:p>
            <a:pPr algn="just">
              <a:lnSpc>
                <a:spcPct val="150000"/>
              </a:lnSpc>
              <a:defRPr/>
            </a:pPr>
            <a:r>
              <a:rPr lang="pt-BR" sz="3000" dirty="0">
                <a:solidFill>
                  <a:schemeClr val="accent1">
                    <a:lumMod val="75000"/>
                  </a:schemeClr>
                </a:solidFill>
                <a:latin typeface="+mn-lt"/>
              </a:rPr>
              <a:t> Art. 3° Fornecedor é toda pessoa física ou jurídica, pública ou privada, nacional ou estrangeira, bem como os entes despersonalizados, que desenvolvem atividade de produção, montagem, criação, construção, transformação, importação, exportação, distribuição ou comercialização de produtos ou prestação de serviços.</a:t>
            </a:r>
          </a:p>
        </p:txBody>
      </p:sp>
      <p:sp>
        <p:nvSpPr>
          <p:cNvPr id="5" name="Retângulo: Cantos Arredondados 4"/>
          <p:cNvSpPr/>
          <p:nvPr/>
        </p:nvSpPr>
        <p:spPr>
          <a:xfrm>
            <a:off x="3186113" y="2190750"/>
            <a:ext cx="2447925" cy="684213"/>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ART. 3º CDC</a:t>
            </a:r>
          </a:p>
        </p:txBody>
      </p:sp>
      <p:pic>
        <p:nvPicPr>
          <p:cNvPr id="44039" name="Picture 7" descr="Como escolher o melhor fornecedor para o Pet Shop? - Vetus"/>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8874224" y="2325661"/>
            <a:ext cx="3816424" cy="6308416"/>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304800" y="122238"/>
            <a:ext cx="9359900" cy="647700"/>
          </a:xfrm>
        </p:spPr>
        <p:txBody>
          <a:bodyPr vert="horz" wrap="square" lIns="91440" tIns="45720" rIns="91440" bIns="45720" numCol="1" anchorCtr="0" compatLnSpc="1">
            <a:prstTxWarp prst="textNoShape">
              <a:avLst/>
            </a:prstTxWarp>
          </a:bodyPr>
          <a:lstStyle/>
          <a:p>
            <a:pPr eaLnBrk="1" hangingPunct="1">
              <a:spcBef>
                <a:spcPct val="0"/>
              </a:spcBef>
              <a:buSzTx/>
              <a:buFont typeface="+mj-lt" charset="0"/>
              <a:buNone/>
              <a:defRPr/>
            </a:pPr>
            <a:r>
              <a:rPr lang="pt-BR" altLang="pt-BR" sz="4000" dirty="0"/>
              <a:t>CDC: Conceito de Produto</a:t>
            </a:r>
          </a:p>
        </p:txBody>
      </p:sp>
      <p:sp>
        <p:nvSpPr>
          <p:cNvPr id="3" name="CaixaDeTexto 5"/>
          <p:cNvSpPr txBox="1"/>
          <p:nvPr/>
        </p:nvSpPr>
        <p:spPr>
          <a:xfrm>
            <a:off x="881063" y="2276475"/>
            <a:ext cx="11687175" cy="2236788"/>
          </a:xfrm>
          <a:prstGeom prst="rect">
            <a:avLst/>
          </a:prstGeom>
          <a:noFill/>
          <a:ln>
            <a:solidFill>
              <a:schemeClr val="accent1">
                <a:lumMod val="40000"/>
                <a:lumOff val="60000"/>
              </a:schemeClr>
            </a:solidFill>
          </a:ln>
          <a:effectLst/>
        </p:spPr>
        <p:txBody>
          <a:bodyPr lIns="137160" tIns="68580" rIns="137160" bIns="68580">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150000"/>
              </a:lnSpc>
              <a:spcBef>
                <a:spcPct val="20000"/>
              </a:spcBef>
              <a:buFont typeface="Arial" panose="020B0604020202020204" pitchFamily="34" charset="0"/>
              <a:buChar char="•"/>
              <a:defRPr/>
            </a:pPr>
            <a:r>
              <a:rPr lang="pt-BR" altLang="pt-BR" sz="3000" dirty="0">
                <a:solidFill>
                  <a:schemeClr val="accent1">
                    <a:lumMod val="75000"/>
                  </a:schemeClr>
                </a:solidFill>
                <a:latin typeface="+mn-lt"/>
              </a:rPr>
              <a:t>Produto</a:t>
            </a:r>
          </a:p>
          <a:p>
            <a:pPr marL="0" indent="0" algn="just" eaLnBrk="1" hangingPunct="1">
              <a:lnSpc>
                <a:spcPct val="150000"/>
              </a:lnSpc>
              <a:spcBef>
                <a:spcPct val="20000"/>
              </a:spcBef>
              <a:defRPr/>
            </a:pPr>
            <a:r>
              <a:rPr lang="pt-BR" altLang="pt-BR" sz="3000" dirty="0">
                <a:solidFill>
                  <a:schemeClr val="accent1">
                    <a:lumMod val="75000"/>
                  </a:schemeClr>
                </a:solidFill>
                <a:latin typeface="+mn-lt"/>
              </a:rPr>
              <a:t>Quaisquer bens que se destine a satisfazer uma necessidade do adquirente e que seja objeto de seu interesse enquanto destinatário final</a:t>
            </a:r>
          </a:p>
        </p:txBody>
      </p:sp>
      <p:sp>
        <p:nvSpPr>
          <p:cNvPr id="5" name="Retângulo: Cantos Arredondados 4"/>
          <p:cNvSpPr/>
          <p:nvPr/>
        </p:nvSpPr>
        <p:spPr>
          <a:xfrm>
            <a:off x="5294313" y="1211263"/>
            <a:ext cx="3127375" cy="682625"/>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300" dirty="0">
                <a:solidFill>
                  <a:schemeClr val="accent1">
                    <a:lumMod val="75000"/>
                  </a:schemeClr>
                </a:solidFill>
              </a:rPr>
              <a:t>ART. 3º §1º CDC</a:t>
            </a:r>
          </a:p>
        </p:txBody>
      </p:sp>
      <p:sp>
        <p:nvSpPr>
          <p:cNvPr id="9" name="CaixaDeTexto 5"/>
          <p:cNvSpPr txBox="1"/>
          <p:nvPr/>
        </p:nvSpPr>
        <p:spPr>
          <a:xfrm>
            <a:off x="881063" y="5430838"/>
            <a:ext cx="11687175" cy="3648075"/>
          </a:xfrm>
          <a:prstGeom prst="rect">
            <a:avLst/>
          </a:prstGeom>
          <a:noFill/>
          <a:ln>
            <a:solidFill>
              <a:schemeClr val="accent1">
                <a:lumMod val="40000"/>
                <a:lumOff val="60000"/>
              </a:schemeClr>
            </a:solidFill>
          </a:ln>
          <a:effectLst/>
        </p:spPr>
        <p:txBody>
          <a:bodyPr lIns="137160" tIns="68580" rIns="137160" bIns="68580">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lnSpc>
                <a:spcPct val="150000"/>
              </a:lnSpc>
              <a:spcBef>
                <a:spcPct val="20000"/>
              </a:spcBef>
              <a:defRPr/>
            </a:pPr>
            <a:r>
              <a:rPr lang="pt-BR" altLang="pt-BR" sz="3000" dirty="0">
                <a:solidFill>
                  <a:schemeClr val="accent1">
                    <a:lumMod val="75000"/>
                  </a:schemeClr>
                </a:solidFill>
                <a:latin typeface="+mn-lt"/>
              </a:rPr>
              <a:t>É toda mercadoria comercializada: automóvel, roupa, casa, alimentos.</a:t>
            </a:r>
          </a:p>
          <a:p>
            <a:pPr algn="just" eaLnBrk="1" hangingPunct="1">
              <a:lnSpc>
                <a:spcPct val="150000"/>
              </a:lnSpc>
              <a:spcBef>
                <a:spcPct val="20000"/>
              </a:spcBef>
              <a:defRPr/>
            </a:pPr>
            <a:r>
              <a:rPr lang="pt-BR" altLang="pt-BR" sz="3000" dirty="0">
                <a:solidFill>
                  <a:schemeClr val="accent1">
                    <a:lumMod val="75000"/>
                  </a:schemeClr>
                </a:solidFill>
                <a:latin typeface="+mn-lt"/>
              </a:rPr>
              <a:t>Os produtos podem ser de dois tipos:</a:t>
            </a:r>
          </a:p>
          <a:p>
            <a:pPr algn="just" eaLnBrk="1" hangingPunct="1">
              <a:spcBef>
                <a:spcPct val="20000"/>
              </a:spcBef>
              <a:defRPr/>
            </a:pPr>
            <a:r>
              <a:rPr lang="pt-BR" altLang="pt-BR" sz="3000" dirty="0">
                <a:solidFill>
                  <a:schemeClr val="accent1">
                    <a:lumMod val="75000"/>
                  </a:schemeClr>
                </a:solidFill>
                <a:latin typeface="+mn-lt"/>
              </a:rPr>
              <a:t> - Produto durável é aquele que não desaparece com o seu uso: um carro, uma geladeira, uma casa.</a:t>
            </a:r>
          </a:p>
          <a:p>
            <a:pPr algn="just" eaLnBrk="1" hangingPunct="1">
              <a:spcBef>
                <a:spcPct val="20000"/>
              </a:spcBef>
              <a:defRPr/>
            </a:pPr>
            <a:r>
              <a:rPr lang="pt-BR" altLang="pt-BR" sz="3000" dirty="0">
                <a:solidFill>
                  <a:schemeClr val="accent1">
                    <a:lumMod val="75000"/>
                  </a:schemeClr>
                </a:solidFill>
                <a:latin typeface="+mn-lt"/>
              </a:rPr>
              <a:t> - Produto não durável é aquele que acaba logo após o uso: os alimentos, bebidas, preservativos, remédios etc.</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304800" y="122238"/>
            <a:ext cx="9359900" cy="647700"/>
          </a:xfrm>
        </p:spPr>
        <p:txBody>
          <a:bodyPr vert="horz" wrap="square" lIns="91440" tIns="45720" rIns="91440" bIns="45720" numCol="1" anchorCtr="0" compatLnSpc="1">
            <a:prstTxWarp prst="textNoShape">
              <a:avLst/>
            </a:prstTxWarp>
          </a:bodyPr>
          <a:lstStyle/>
          <a:p>
            <a:pPr eaLnBrk="1" hangingPunct="1">
              <a:spcBef>
                <a:spcPct val="0"/>
              </a:spcBef>
              <a:buSzTx/>
              <a:buFont typeface="+mj-lt" charset="0"/>
              <a:buNone/>
              <a:defRPr/>
            </a:pPr>
            <a:r>
              <a:rPr lang="pt-BR" altLang="pt-BR" sz="4000" dirty="0"/>
              <a:t>CDC Conceito  de Serviço</a:t>
            </a:r>
          </a:p>
        </p:txBody>
      </p:sp>
      <p:sp>
        <p:nvSpPr>
          <p:cNvPr id="3" name="CaixaDeTexto 5"/>
          <p:cNvSpPr txBox="1"/>
          <p:nvPr/>
        </p:nvSpPr>
        <p:spPr>
          <a:xfrm>
            <a:off x="709613" y="2770188"/>
            <a:ext cx="11687175" cy="2143125"/>
          </a:xfrm>
          <a:prstGeom prst="rect">
            <a:avLst/>
          </a:prstGeom>
          <a:noFill/>
          <a:ln>
            <a:solidFill>
              <a:schemeClr val="accent1">
                <a:lumMod val="40000"/>
                <a:lumOff val="60000"/>
              </a:schemeClr>
            </a:solidFill>
          </a:ln>
          <a:effectLst/>
        </p:spPr>
        <p:txBody>
          <a:bodyPr lIns="137160" tIns="68580" rIns="137160" bIns="68580">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150000"/>
              </a:lnSpc>
              <a:spcBef>
                <a:spcPct val="20000"/>
              </a:spcBef>
              <a:buFont typeface="Arial" panose="020B0604020202020204" pitchFamily="34" charset="0"/>
              <a:buChar char="•"/>
              <a:defRPr/>
            </a:pPr>
            <a:r>
              <a:rPr lang="pt-BR" altLang="pt-BR" sz="3000" dirty="0">
                <a:solidFill>
                  <a:schemeClr val="accent1">
                    <a:lumMod val="75000"/>
                  </a:schemeClr>
                </a:solidFill>
                <a:latin typeface="Calibri" panose="020F0502020204030204" pitchFamily="34" charset="0"/>
              </a:rPr>
              <a:t>Serviço</a:t>
            </a:r>
          </a:p>
          <a:p>
            <a:pPr marL="0" indent="0" algn="just" eaLnBrk="1" hangingPunct="1">
              <a:lnSpc>
                <a:spcPct val="150000"/>
              </a:lnSpc>
              <a:defRPr/>
            </a:pPr>
            <a:r>
              <a:rPr lang="pt-BR" altLang="pt-BR" sz="3000" dirty="0">
                <a:solidFill>
                  <a:schemeClr val="accent1">
                    <a:lumMod val="75000"/>
                  </a:schemeClr>
                </a:solidFill>
                <a:latin typeface="Calibri" panose="020F0502020204030204" pitchFamily="34" charset="0"/>
              </a:rPr>
              <a:t>Qualquer atividade  no mercado de consumo para satisfazer uma necessidade, mediante remuneração.</a:t>
            </a:r>
          </a:p>
        </p:txBody>
      </p:sp>
      <p:sp>
        <p:nvSpPr>
          <p:cNvPr id="5" name="Retângulo: Cantos Arredondados 4"/>
          <p:cNvSpPr/>
          <p:nvPr/>
        </p:nvSpPr>
        <p:spPr>
          <a:xfrm>
            <a:off x="4481513" y="1862138"/>
            <a:ext cx="3125787" cy="684212"/>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300" dirty="0">
                <a:solidFill>
                  <a:schemeClr val="accent1">
                    <a:lumMod val="75000"/>
                  </a:schemeClr>
                </a:solidFill>
              </a:rPr>
              <a:t>Art. 3º §2º CDC</a:t>
            </a:r>
          </a:p>
        </p:txBody>
      </p:sp>
      <p:sp>
        <p:nvSpPr>
          <p:cNvPr id="8" name="CaixaDeTexto 5"/>
          <p:cNvSpPr txBox="1"/>
          <p:nvPr/>
        </p:nvSpPr>
        <p:spPr>
          <a:xfrm>
            <a:off x="709613" y="5359400"/>
            <a:ext cx="11687175" cy="4338638"/>
          </a:xfrm>
          <a:prstGeom prst="rect">
            <a:avLst/>
          </a:prstGeom>
          <a:noFill/>
          <a:ln>
            <a:solidFill>
              <a:schemeClr val="accent1">
                <a:lumMod val="40000"/>
                <a:lumOff val="60000"/>
              </a:schemeClr>
            </a:solidFill>
          </a:ln>
          <a:effectLst/>
        </p:spPr>
        <p:txBody>
          <a:bodyPr lIns="137160" tIns="68580" rIns="137160" bIns="68580">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lnSpc>
                <a:spcPct val="150000"/>
              </a:lnSpc>
              <a:spcBef>
                <a:spcPct val="20000"/>
              </a:spcBef>
              <a:defRPr/>
            </a:pPr>
            <a:r>
              <a:rPr lang="pt-BR" altLang="pt-BR" sz="3000" dirty="0">
                <a:solidFill>
                  <a:schemeClr val="accent1">
                    <a:lumMod val="75000"/>
                  </a:schemeClr>
                </a:solidFill>
                <a:latin typeface="Calibri" panose="020F0502020204030204" pitchFamily="34" charset="0"/>
              </a:rPr>
              <a:t>Tudo o que você paga para ser feito: conserto de carro, de eletrodomésticos, serviços bancários, serviço de seguros etc.</a:t>
            </a:r>
          </a:p>
          <a:p>
            <a:pPr algn="just" eaLnBrk="1" hangingPunct="1">
              <a:lnSpc>
                <a:spcPct val="150000"/>
              </a:lnSpc>
              <a:spcBef>
                <a:spcPct val="20000"/>
              </a:spcBef>
              <a:defRPr/>
            </a:pPr>
            <a:r>
              <a:rPr lang="pt-BR" altLang="pt-BR" sz="3000" dirty="0">
                <a:solidFill>
                  <a:schemeClr val="accent1">
                    <a:lumMod val="75000"/>
                  </a:schemeClr>
                </a:solidFill>
                <a:latin typeface="Calibri" panose="020F0502020204030204" pitchFamily="34" charset="0"/>
              </a:rPr>
              <a:t>Existem serviços duráveis e não duráveis:</a:t>
            </a:r>
          </a:p>
          <a:p>
            <a:pPr algn="just" eaLnBrk="1" hangingPunct="1">
              <a:spcBef>
                <a:spcPct val="20000"/>
              </a:spcBef>
              <a:defRPr/>
            </a:pPr>
            <a:r>
              <a:rPr lang="pt-BR" altLang="pt-BR" sz="3000" dirty="0">
                <a:solidFill>
                  <a:schemeClr val="accent1">
                    <a:lumMod val="75000"/>
                  </a:schemeClr>
                </a:solidFill>
                <a:latin typeface="Calibri" panose="020F0502020204030204" pitchFamily="34" charset="0"/>
              </a:rPr>
              <a:t> - Serviço durável é aquele que custa a desaparecer com o uso. A pintura ou construção de uma casa, uma prótese dentária.</a:t>
            </a:r>
          </a:p>
          <a:p>
            <a:pPr algn="just" eaLnBrk="1" hangingPunct="1">
              <a:spcBef>
                <a:spcPct val="20000"/>
              </a:spcBef>
              <a:defRPr/>
            </a:pPr>
            <a:r>
              <a:rPr lang="pt-BR" altLang="pt-BR" sz="3000" dirty="0">
                <a:solidFill>
                  <a:schemeClr val="accent1">
                    <a:lumMod val="75000"/>
                  </a:schemeClr>
                </a:solidFill>
                <a:latin typeface="Calibri" panose="020F0502020204030204" pitchFamily="34" charset="0"/>
              </a:rPr>
              <a:t> - Serviço não durável é aquele que acaba depressa: jardinagem e faxina, serviço de lavagem de roupa.</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33400" y="323850"/>
            <a:ext cx="9359900" cy="647700"/>
          </a:xfrm>
        </p:spPr>
        <p:txBody>
          <a:bodyPr vert="horz" wrap="square" lIns="91440" tIns="45720" rIns="91440" bIns="45720" numCol="1" anchorCtr="0" compatLnSpc="1">
            <a:prstTxWarp prst="textNoShape">
              <a:avLst/>
            </a:prstTxWarp>
          </a:bodyPr>
          <a:lstStyle/>
          <a:p>
            <a:pPr eaLnBrk="1" hangingPunct="1">
              <a:spcBef>
                <a:spcPct val="0"/>
              </a:spcBef>
              <a:buSzTx/>
              <a:buFont typeface="+mj-lt" charset="0"/>
              <a:buNone/>
              <a:defRPr/>
            </a:pPr>
            <a:r>
              <a:rPr lang="pt-BR" altLang="pt-BR" sz="4000" dirty="0"/>
              <a:t>Serviços Públicos no CDC</a:t>
            </a:r>
          </a:p>
        </p:txBody>
      </p:sp>
      <p:sp>
        <p:nvSpPr>
          <p:cNvPr id="3" name="Rectangle 2"/>
          <p:cNvSpPr txBox="1">
            <a:spLocks noChangeArrowheads="1"/>
          </p:cNvSpPr>
          <p:nvPr/>
        </p:nvSpPr>
        <p:spPr>
          <a:xfrm>
            <a:off x="265113" y="1792288"/>
            <a:ext cx="12601575" cy="1062037"/>
          </a:xfrm>
          <a:prstGeom prst="rect">
            <a:avLst/>
          </a:prstGeom>
          <a:ln>
            <a:solidFill>
              <a:schemeClr val="accent1">
                <a:lumMod val="40000"/>
                <a:lumOff val="60000"/>
              </a:schemeClr>
            </a:solidFill>
          </a:ln>
        </p:spPr>
        <p:txBody>
          <a:bodyPr lIns="137160" tIns="68580" rIns="137160" bIns="6858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150000"/>
              </a:lnSpc>
              <a:defRPr/>
            </a:pPr>
            <a:r>
              <a:rPr lang="pt-BR" altLang="pt-BR" sz="3000" dirty="0">
                <a:solidFill>
                  <a:schemeClr val="accent1">
                    <a:lumMod val="75000"/>
                  </a:schemeClr>
                </a:solidFill>
                <a:latin typeface="+mn-lt"/>
              </a:rPr>
              <a:t>Os serviços públicos... são disciplinados pelo CDC ?  </a:t>
            </a:r>
          </a:p>
        </p:txBody>
      </p:sp>
      <p:sp>
        <p:nvSpPr>
          <p:cNvPr id="4" name="Seta para baixo 1"/>
          <p:cNvSpPr/>
          <p:nvPr/>
        </p:nvSpPr>
        <p:spPr>
          <a:xfrm>
            <a:off x="6103938" y="3043238"/>
            <a:ext cx="923925" cy="371475"/>
          </a:xfrm>
          <a:prstGeom prst="downArrow">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endParaRPr lang="pt-BR" sz="3000" dirty="0">
              <a:solidFill>
                <a:schemeClr val="accent1">
                  <a:lumMod val="75000"/>
                </a:schemeClr>
              </a:solidFill>
              <a:cs typeface="Arial" panose="020B0604020202020204" pitchFamily="34" charset="0"/>
            </a:endParaRPr>
          </a:p>
        </p:txBody>
      </p:sp>
      <p:sp>
        <p:nvSpPr>
          <p:cNvPr id="5" name="CaixaDeTexto 5"/>
          <p:cNvSpPr txBox="1"/>
          <p:nvPr/>
        </p:nvSpPr>
        <p:spPr>
          <a:xfrm>
            <a:off x="1385888" y="3605213"/>
            <a:ext cx="10494962" cy="1060450"/>
          </a:xfrm>
          <a:prstGeom prst="rect">
            <a:avLst/>
          </a:prstGeom>
          <a:noFill/>
          <a:ln>
            <a:solidFill>
              <a:schemeClr val="accent1">
                <a:lumMod val="40000"/>
                <a:lumOff val="60000"/>
              </a:schemeClr>
            </a:solidFill>
          </a:ln>
          <a:effectLst/>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pt-BR" altLang="pt-BR" sz="3000" dirty="0">
              <a:solidFill>
                <a:schemeClr val="accent1">
                  <a:lumMod val="75000"/>
                </a:schemeClr>
              </a:solidFill>
              <a:latin typeface="+mn-lt"/>
            </a:endParaRPr>
          </a:p>
          <a:p>
            <a:pPr algn="ctr" eaLnBrk="1" hangingPunct="1">
              <a:defRPr/>
            </a:pPr>
            <a:r>
              <a:rPr lang="pt-BR" altLang="pt-BR" sz="3000" dirty="0">
                <a:solidFill>
                  <a:schemeClr val="accent1">
                    <a:lumMod val="75000"/>
                  </a:schemeClr>
                </a:solidFill>
                <a:latin typeface="+mn-lt"/>
              </a:rPr>
              <a:t>Apenas os serviços públicos tarifários</a:t>
            </a:r>
          </a:p>
        </p:txBody>
      </p:sp>
      <p:sp>
        <p:nvSpPr>
          <p:cNvPr id="7" name="Retângulo 6"/>
          <p:cNvSpPr/>
          <p:nvPr/>
        </p:nvSpPr>
        <p:spPr>
          <a:xfrm>
            <a:off x="265113" y="7043738"/>
            <a:ext cx="12601575" cy="2862262"/>
          </a:xfrm>
          <a:prstGeom prst="rect">
            <a:avLst/>
          </a:prstGeom>
          <a:ln>
            <a:solidFill>
              <a:schemeClr val="accent1">
                <a:lumMod val="40000"/>
                <a:lumOff val="60000"/>
              </a:schemeClr>
            </a:solidFill>
          </a:ln>
        </p:spPr>
        <p:txBody>
          <a:bodyPr>
            <a:spAutoFit/>
          </a:bodyPr>
          <a:lstStyle/>
          <a:p>
            <a:pPr algn="just" eaLnBrk="1" hangingPunct="1">
              <a:defRPr/>
            </a:pPr>
            <a:r>
              <a:rPr lang="pt-BR" sz="3000" dirty="0">
                <a:solidFill>
                  <a:schemeClr val="accent1">
                    <a:lumMod val="75000"/>
                  </a:schemeClr>
                </a:solidFill>
                <a:latin typeface="+mn-lt"/>
              </a:rPr>
              <a:t>OBS: taxa e preço público (ou tarifa) não se confundem, pois somente a primeira é espécie tributária constitucionalmente definida, que se submete às regras do direito público, enquanto a segunda é fruto de regime contratual, decorrente de autonomia de vontade (facultativo), fundado no direito administrativo, passível de flexibilização e de rescisão cuja a cobrança é proporcional e só se efetiva mediante a utilização do serviço. </a:t>
            </a:r>
          </a:p>
        </p:txBody>
      </p:sp>
      <p:sp>
        <p:nvSpPr>
          <p:cNvPr id="8" name="CaixaDeTexto 7"/>
          <p:cNvSpPr txBox="1"/>
          <p:nvPr/>
        </p:nvSpPr>
        <p:spPr>
          <a:xfrm>
            <a:off x="265113" y="5237163"/>
            <a:ext cx="12601575" cy="1477962"/>
          </a:xfrm>
          <a:prstGeom prst="rect">
            <a:avLst/>
          </a:prstGeom>
          <a:noFill/>
          <a:ln>
            <a:solidFill>
              <a:schemeClr val="accent1">
                <a:lumMod val="40000"/>
                <a:lumOff val="60000"/>
              </a:schemeClr>
            </a:solidFill>
          </a:ln>
        </p:spPr>
        <p:txBody>
          <a:bodyPr>
            <a:spAutoFit/>
          </a:bodyPr>
          <a:lstStyle/>
          <a:p>
            <a:pPr>
              <a:defRPr/>
            </a:pPr>
            <a:r>
              <a:rPr lang="pt-BR" sz="3000" dirty="0">
                <a:solidFill>
                  <a:schemeClr val="accent1">
                    <a:lumMod val="75000"/>
                  </a:schemeClr>
                </a:solidFill>
                <a:latin typeface="+mn-lt"/>
              </a:rPr>
              <a:t>Serviço público - apenas haverá incidência do CDC quando for remunerado de forma direta e voluntária pelo consumidor. </a:t>
            </a:r>
            <a:r>
              <a:rPr lang="pt-BR" sz="3000" dirty="0" err="1">
                <a:solidFill>
                  <a:schemeClr val="accent1">
                    <a:lumMod val="75000"/>
                  </a:schemeClr>
                </a:solidFill>
                <a:latin typeface="+mn-lt"/>
              </a:rPr>
              <a:t>Ex</a:t>
            </a:r>
            <a:r>
              <a:rPr lang="pt-BR" sz="3000" dirty="0">
                <a:solidFill>
                  <a:schemeClr val="accent1">
                    <a:lumMod val="75000"/>
                  </a:schemeClr>
                </a:solidFill>
                <a:latin typeface="+mn-lt"/>
              </a:rPr>
              <a:t>: concessionárias de água e energia elétrica.</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latin typeface="+mn-lt"/>
              </a:rPr>
              <a:t>CDC: Contratos na Saúde Suplementar</a:t>
            </a:r>
          </a:p>
        </p:txBody>
      </p:sp>
      <p:cxnSp>
        <p:nvCxnSpPr>
          <p:cNvPr id="4" name="Conector reto 3"/>
          <p:cNvCxnSpPr>
            <a:cxnSpLocks/>
          </p:cNvCxnSpPr>
          <p:nvPr/>
        </p:nvCxnSpPr>
        <p:spPr>
          <a:xfrm>
            <a:off x="7362825" y="2190750"/>
            <a:ext cx="0" cy="111918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Conector reto 4"/>
          <p:cNvCxnSpPr/>
          <p:nvPr/>
        </p:nvCxnSpPr>
        <p:spPr>
          <a:xfrm>
            <a:off x="5922963" y="3956050"/>
            <a:ext cx="15875" cy="333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to 5"/>
          <p:cNvCxnSpPr>
            <a:cxnSpLocks/>
          </p:cNvCxnSpPr>
          <p:nvPr/>
        </p:nvCxnSpPr>
        <p:spPr>
          <a:xfrm>
            <a:off x="7362825" y="3328988"/>
            <a:ext cx="1247775"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a:cxnSpLocks/>
          </p:cNvCxnSpPr>
          <p:nvPr/>
        </p:nvCxnSpPr>
        <p:spPr>
          <a:xfrm flipH="1" flipV="1">
            <a:off x="3479800" y="3309938"/>
            <a:ext cx="1319213" cy="793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Fluxograma: Processo 8"/>
          <p:cNvSpPr/>
          <p:nvPr/>
        </p:nvSpPr>
        <p:spPr>
          <a:xfrm>
            <a:off x="8013700" y="2489200"/>
            <a:ext cx="4083050" cy="1225550"/>
          </a:xfrm>
          <a:prstGeom prst="flowChartProcess">
            <a:avLst/>
          </a:prstGeom>
          <a:ln w="31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cs typeface="Arial" panose="020B0604020202020204" pitchFamily="34" charset="0"/>
              </a:rPr>
              <a:t>Contratos regulamentados</a:t>
            </a:r>
          </a:p>
        </p:txBody>
      </p:sp>
      <p:sp>
        <p:nvSpPr>
          <p:cNvPr id="10" name="Fluxograma: Processo 9"/>
          <p:cNvSpPr/>
          <p:nvPr/>
        </p:nvSpPr>
        <p:spPr>
          <a:xfrm>
            <a:off x="8013700" y="4006850"/>
            <a:ext cx="4083050" cy="1339850"/>
          </a:xfrm>
          <a:prstGeom prst="flowChartProcess">
            <a:avLst/>
          </a:prstGeom>
          <a:ln w="31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cs typeface="Arial" panose="020B0604020202020204" pitchFamily="34" charset="0"/>
              </a:rPr>
              <a:t>Posteriores a 02/01/99 ou adaptados</a:t>
            </a:r>
          </a:p>
        </p:txBody>
      </p:sp>
      <p:sp>
        <p:nvSpPr>
          <p:cNvPr id="12" name="Fluxograma: Processo 11"/>
          <p:cNvSpPr/>
          <p:nvPr/>
        </p:nvSpPr>
        <p:spPr>
          <a:xfrm>
            <a:off x="8039100" y="5872163"/>
            <a:ext cx="4084638" cy="1898650"/>
          </a:xfrm>
          <a:prstGeom prst="flowChartProcess">
            <a:avLst/>
          </a:prstGeom>
          <a:ln w="31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cs typeface="Arial" panose="020B0604020202020204" pitchFamily="34" charset="0"/>
              </a:rPr>
              <a:t>Submetidos as normas da lei, CF/88 e ao Código de Defesa do Consumidor</a:t>
            </a:r>
          </a:p>
        </p:txBody>
      </p:sp>
      <p:cxnSp>
        <p:nvCxnSpPr>
          <p:cNvPr id="14" name="Conector reto 13"/>
          <p:cNvCxnSpPr>
            <a:cxnSpLocks/>
          </p:cNvCxnSpPr>
          <p:nvPr/>
        </p:nvCxnSpPr>
        <p:spPr>
          <a:xfrm>
            <a:off x="4808538" y="2211388"/>
            <a:ext cx="0" cy="11176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Fluxograma: Processo 14"/>
          <p:cNvSpPr/>
          <p:nvPr/>
        </p:nvSpPr>
        <p:spPr>
          <a:xfrm>
            <a:off x="168275" y="2497138"/>
            <a:ext cx="4084638" cy="1271587"/>
          </a:xfrm>
          <a:prstGeom prst="flowChartProcess">
            <a:avLst/>
          </a:prstGeom>
          <a:ln w="31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cs typeface="Arial" panose="020B0604020202020204" pitchFamily="34" charset="0"/>
              </a:rPr>
              <a:t>Contratos não regulamentados</a:t>
            </a:r>
          </a:p>
        </p:txBody>
      </p:sp>
      <p:sp>
        <p:nvSpPr>
          <p:cNvPr id="16" name="Fluxograma: Processo 15"/>
          <p:cNvSpPr/>
          <p:nvPr/>
        </p:nvSpPr>
        <p:spPr>
          <a:xfrm>
            <a:off x="168275" y="4005263"/>
            <a:ext cx="4084638" cy="1341437"/>
          </a:xfrm>
          <a:prstGeom prst="flowChartProcess">
            <a:avLst/>
          </a:prstGeom>
          <a:ln w="31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cs typeface="Arial" panose="020B0604020202020204" pitchFamily="34" charset="0"/>
              </a:rPr>
              <a:t>Anteriores a sua vigência</a:t>
            </a:r>
          </a:p>
        </p:txBody>
      </p:sp>
      <p:sp>
        <p:nvSpPr>
          <p:cNvPr id="17" name="Fluxograma: Processo 16"/>
          <p:cNvSpPr/>
          <p:nvPr/>
        </p:nvSpPr>
        <p:spPr>
          <a:xfrm>
            <a:off x="168275" y="5818188"/>
            <a:ext cx="4084638" cy="1898650"/>
          </a:xfrm>
          <a:prstGeom prst="flowChartProcess">
            <a:avLst/>
          </a:prstGeom>
          <a:ln w="31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cs typeface="Arial" panose="020B0604020202020204" pitchFamily="34" charset="0"/>
              </a:rPr>
              <a:t>Submetidos as normas da CF/88 e ao Código de Defesa do Consumidor</a:t>
            </a:r>
          </a:p>
        </p:txBody>
      </p:sp>
      <p:sp>
        <p:nvSpPr>
          <p:cNvPr id="19" name="Fluxograma: Processo 18"/>
          <p:cNvSpPr/>
          <p:nvPr/>
        </p:nvSpPr>
        <p:spPr>
          <a:xfrm>
            <a:off x="3211513" y="8242300"/>
            <a:ext cx="6769100" cy="1339850"/>
          </a:xfrm>
          <a:prstGeom prst="flowChartProcess">
            <a:avLst/>
          </a:prstGeom>
          <a:ln w="31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cs typeface="Arial" panose="020B0604020202020204" pitchFamily="34" charset="0"/>
              </a:rPr>
              <a:t>Fiscalizados pela ANS e submetidos ao controle judicial</a:t>
            </a:r>
          </a:p>
        </p:txBody>
      </p:sp>
      <p:cxnSp>
        <p:nvCxnSpPr>
          <p:cNvPr id="20" name="Conector reto 19"/>
          <p:cNvCxnSpPr>
            <a:cxnSpLocks/>
          </p:cNvCxnSpPr>
          <p:nvPr/>
        </p:nvCxnSpPr>
        <p:spPr>
          <a:xfrm flipV="1">
            <a:off x="3479800" y="7716838"/>
            <a:ext cx="0" cy="525462"/>
          </a:xfrm>
          <a:prstGeom prst="line">
            <a:avLst/>
          </a:prstGeom>
          <a:ln>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21" name="Conector reto 20"/>
          <p:cNvCxnSpPr>
            <a:cxnSpLocks/>
          </p:cNvCxnSpPr>
          <p:nvPr/>
        </p:nvCxnSpPr>
        <p:spPr>
          <a:xfrm flipV="1">
            <a:off x="9378950" y="7770813"/>
            <a:ext cx="0" cy="471487"/>
          </a:xfrm>
          <a:prstGeom prst="line">
            <a:avLst/>
          </a:prstGeom>
          <a:ln>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sp>
        <p:nvSpPr>
          <p:cNvPr id="3" name="Fluxograma: Processo 2"/>
          <p:cNvSpPr/>
          <p:nvPr/>
        </p:nvSpPr>
        <p:spPr>
          <a:xfrm>
            <a:off x="3068638" y="1658938"/>
            <a:ext cx="6403975" cy="603250"/>
          </a:xfrm>
          <a:prstGeom prst="flowChartProcess">
            <a:avLst/>
          </a:prstGeom>
          <a:solidFill>
            <a:schemeClr val="bg1"/>
          </a:solidFill>
          <a:ln w="31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cs typeface="Arial" panose="020B0604020202020204" pitchFamily="34" charset="0"/>
              </a:rPr>
              <a:t>LEI 9.656/98</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Saúde no Brasil</a:t>
            </a:r>
          </a:p>
        </p:txBody>
      </p:sp>
      <p:pic>
        <p:nvPicPr>
          <p:cNvPr id="3" name="Picture 5"/>
          <p:cNvPicPr>
            <a:picLocks noChangeAspect="1" noChangeArrowheads="1"/>
          </p:cNvPicPr>
          <p:nvPr/>
        </p:nvPicPr>
        <p:blipFill>
          <a:blip r:embed="rId2">
            <a:duotone>
              <a:schemeClr val="accent1">
                <a:shade val="45000"/>
                <a:satMod val="135000"/>
              </a:schemeClr>
              <a:prstClr val="white"/>
            </a:duotone>
          </a:blip>
          <a:srcRect t="10706" b="2386"/>
          <a:stretch>
            <a:fillRect/>
          </a:stretch>
        </p:blipFill>
        <p:spPr bwMode="auto">
          <a:xfrm>
            <a:off x="4650122" y="6487062"/>
            <a:ext cx="3296629" cy="3713899"/>
          </a:xfrm>
          <a:prstGeom prst="rect">
            <a:avLst/>
          </a:prstGeom>
          <a:noFill/>
          <a:ln>
            <a:noFill/>
          </a:ln>
        </p:spPr>
      </p:pic>
      <p:sp>
        <p:nvSpPr>
          <p:cNvPr id="4" name="Retângulo: Cantos Arredondados 3"/>
          <p:cNvSpPr/>
          <p:nvPr/>
        </p:nvSpPr>
        <p:spPr>
          <a:xfrm>
            <a:off x="8489950" y="4856163"/>
            <a:ext cx="1944688" cy="71755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5" name="CaixaDeTexto 4"/>
          <p:cNvSpPr txBox="1"/>
          <p:nvPr/>
        </p:nvSpPr>
        <p:spPr>
          <a:xfrm>
            <a:off x="8943975" y="4949825"/>
            <a:ext cx="1185863" cy="554038"/>
          </a:xfrm>
          <a:prstGeom prst="rect">
            <a:avLst/>
          </a:prstGeom>
          <a:noFill/>
        </p:spPr>
        <p:txBody>
          <a:bodyPr wrap="none">
            <a:spAutoFit/>
          </a:bodyPr>
          <a:lstStyle/>
          <a:p>
            <a:pPr>
              <a:defRPr/>
            </a:pPr>
            <a:r>
              <a:rPr lang="pt-BR" sz="3000" dirty="0">
                <a:solidFill>
                  <a:schemeClr val="accent1">
                    <a:lumMod val="75000"/>
                  </a:schemeClr>
                </a:solidFill>
              </a:rPr>
              <a:t>1967*</a:t>
            </a:r>
          </a:p>
        </p:txBody>
      </p:sp>
      <p:sp>
        <p:nvSpPr>
          <p:cNvPr id="6" name="Retângulo: Cantos Arredondados 5"/>
          <p:cNvSpPr/>
          <p:nvPr/>
        </p:nvSpPr>
        <p:spPr>
          <a:xfrm>
            <a:off x="7218363" y="3767138"/>
            <a:ext cx="1943100" cy="74295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7" name="CaixaDeTexto 6"/>
          <p:cNvSpPr txBox="1"/>
          <p:nvPr/>
        </p:nvSpPr>
        <p:spPr>
          <a:xfrm>
            <a:off x="7624763" y="3862388"/>
            <a:ext cx="1187450" cy="554037"/>
          </a:xfrm>
          <a:prstGeom prst="rect">
            <a:avLst/>
          </a:prstGeom>
          <a:noFill/>
        </p:spPr>
        <p:txBody>
          <a:bodyPr wrap="none">
            <a:spAutoFit/>
          </a:bodyPr>
          <a:lstStyle/>
          <a:p>
            <a:pPr>
              <a:defRPr/>
            </a:pPr>
            <a:r>
              <a:rPr lang="pt-BR" sz="3000" dirty="0">
                <a:solidFill>
                  <a:schemeClr val="accent1">
                    <a:lumMod val="75000"/>
                  </a:schemeClr>
                </a:solidFill>
              </a:rPr>
              <a:t>1946*</a:t>
            </a:r>
          </a:p>
        </p:txBody>
      </p:sp>
      <p:sp>
        <p:nvSpPr>
          <p:cNvPr id="8" name="Retângulo: Cantos Arredondados 7"/>
          <p:cNvSpPr/>
          <p:nvPr/>
        </p:nvSpPr>
        <p:spPr>
          <a:xfrm>
            <a:off x="5489575" y="4829175"/>
            <a:ext cx="1944688" cy="74295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 name="CaixaDeTexto 8"/>
          <p:cNvSpPr txBox="1"/>
          <p:nvPr/>
        </p:nvSpPr>
        <p:spPr>
          <a:xfrm>
            <a:off x="5978525" y="4905375"/>
            <a:ext cx="1187450" cy="554038"/>
          </a:xfrm>
          <a:prstGeom prst="rect">
            <a:avLst/>
          </a:prstGeom>
          <a:noFill/>
        </p:spPr>
        <p:txBody>
          <a:bodyPr wrap="none">
            <a:spAutoFit/>
          </a:bodyPr>
          <a:lstStyle/>
          <a:p>
            <a:pPr>
              <a:defRPr/>
            </a:pPr>
            <a:r>
              <a:rPr lang="pt-BR" sz="3000" dirty="0">
                <a:solidFill>
                  <a:schemeClr val="accent1">
                    <a:lumMod val="75000"/>
                  </a:schemeClr>
                </a:solidFill>
              </a:rPr>
              <a:t>1937*</a:t>
            </a:r>
          </a:p>
        </p:txBody>
      </p:sp>
      <p:sp>
        <p:nvSpPr>
          <p:cNvPr id="10" name="Retângulo: Cantos Arredondados 9"/>
          <p:cNvSpPr/>
          <p:nvPr/>
        </p:nvSpPr>
        <p:spPr>
          <a:xfrm>
            <a:off x="4089400" y="3751263"/>
            <a:ext cx="1943100" cy="74295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 name="CaixaDeTexto 10"/>
          <p:cNvSpPr txBox="1"/>
          <p:nvPr/>
        </p:nvSpPr>
        <p:spPr>
          <a:xfrm>
            <a:off x="4554538" y="3829050"/>
            <a:ext cx="1185862" cy="554038"/>
          </a:xfrm>
          <a:prstGeom prst="rect">
            <a:avLst/>
          </a:prstGeom>
          <a:noFill/>
        </p:spPr>
        <p:txBody>
          <a:bodyPr wrap="none">
            <a:spAutoFit/>
          </a:bodyPr>
          <a:lstStyle/>
          <a:p>
            <a:pPr>
              <a:defRPr/>
            </a:pPr>
            <a:r>
              <a:rPr lang="pt-BR" sz="3000" dirty="0">
                <a:solidFill>
                  <a:schemeClr val="accent1">
                    <a:lumMod val="75000"/>
                  </a:schemeClr>
                </a:solidFill>
              </a:rPr>
              <a:t>1934*</a:t>
            </a:r>
          </a:p>
        </p:txBody>
      </p:sp>
      <p:sp>
        <p:nvSpPr>
          <p:cNvPr id="12" name="Retângulo: Cantos Arredondados 11"/>
          <p:cNvSpPr/>
          <p:nvPr/>
        </p:nvSpPr>
        <p:spPr>
          <a:xfrm>
            <a:off x="2105025" y="4856163"/>
            <a:ext cx="1944688" cy="741362"/>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 name="CaixaDeTexto 12"/>
          <p:cNvSpPr txBox="1"/>
          <p:nvPr/>
        </p:nvSpPr>
        <p:spPr>
          <a:xfrm>
            <a:off x="2559050" y="4949825"/>
            <a:ext cx="1036638" cy="554038"/>
          </a:xfrm>
          <a:prstGeom prst="rect">
            <a:avLst/>
          </a:prstGeom>
          <a:noFill/>
        </p:spPr>
        <p:txBody>
          <a:bodyPr wrap="none">
            <a:spAutoFit/>
          </a:bodyPr>
          <a:lstStyle/>
          <a:p>
            <a:pPr>
              <a:defRPr/>
            </a:pPr>
            <a:r>
              <a:rPr lang="pt-BR" sz="3000" dirty="0">
                <a:solidFill>
                  <a:schemeClr val="accent1">
                    <a:lumMod val="75000"/>
                  </a:schemeClr>
                </a:solidFill>
              </a:rPr>
              <a:t>1891</a:t>
            </a:r>
          </a:p>
        </p:txBody>
      </p:sp>
      <p:sp>
        <p:nvSpPr>
          <p:cNvPr id="14" name="Retângulo: Cantos Arredondados 13"/>
          <p:cNvSpPr/>
          <p:nvPr/>
        </p:nvSpPr>
        <p:spPr>
          <a:xfrm>
            <a:off x="279400" y="3738563"/>
            <a:ext cx="1943100" cy="74295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5" name="CaixaDeTexto 14"/>
          <p:cNvSpPr txBox="1"/>
          <p:nvPr/>
        </p:nvSpPr>
        <p:spPr>
          <a:xfrm>
            <a:off x="731838" y="3848100"/>
            <a:ext cx="1038225" cy="554038"/>
          </a:xfrm>
          <a:prstGeom prst="rect">
            <a:avLst/>
          </a:prstGeom>
          <a:noFill/>
        </p:spPr>
        <p:txBody>
          <a:bodyPr wrap="none">
            <a:spAutoFit/>
          </a:bodyPr>
          <a:lstStyle/>
          <a:p>
            <a:pPr>
              <a:defRPr/>
            </a:pPr>
            <a:r>
              <a:rPr lang="pt-BR" sz="3000" dirty="0">
                <a:solidFill>
                  <a:schemeClr val="accent1">
                    <a:lumMod val="75000"/>
                  </a:schemeClr>
                </a:solidFill>
              </a:rPr>
              <a:t>1824</a:t>
            </a:r>
          </a:p>
        </p:txBody>
      </p:sp>
      <p:sp>
        <p:nvSpPr>
          <p:cNvPr id="16" name="Retângulo: Cantos Arredondados 15"/>
          <p:cNvSpPr/>
          <p:nvPr/>
        </p:nvSpPr>
        <p:spPr>
          <a:xfrm>
            <a:off x="10847388" y="3751263"/>
            <a:ext cx="1944687" cy="742950"/>
          </a:xfrm>
          <a:prstGeom prst="round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7" name="CaixaDeTexto 16"/>
          <p:cNvSpPr txBox="1"/>
          <p:nvPr/>
        </p:nvSpPr>
        <p:spPr>
          <a:xfrm>
            <a:off x="11301413" y="3844925"/>
            <a:ext cx="1036637" cy="554038"/>
          </a:xfrm>
          <a:prstGeom prst="rect">
            <a:avLst/>
          </a:prstGeom>
          <a:noFill/>
        </p:spPr>
        <p:txBody>
          <a:bodyPr wrap="none">
            <a:spAutoFit/>
          </a:bodyPr>
          <a:lstStyle/>
          <a:p>
            <a:pPr>
              <a:defRPr/>
            </a:pPr>
            <a:r>
              <a:rPr lang="pt-BR" sz="3000" dirty="0">
                <a:solidFill>
                  <a:schemeClr val="accent1">
                    <a:lumMod val="75000"/>
                  </a:schemeClr>
                </a:solidFill>
              </a:rPr>
              <a:t>1988</a:t>
            </a:r>
          </a:p>
        </p:txBody>
      </p:sp>
      <p:pic>
        <p:nvPicPr>
          <p:cNvPr id="10258" name="Imagem 20"/>
          <p:cNvPicPr>
            <a:picLocks noChangeAspect="1" noChangeArrowheads="1"/>
          </p:cNvPicPr>
          <p:nvPr/>
        </p:nvPicPr>
        <p:blipFill>
          <a:blip r:embed="rId3"/>
          <a:srcRect/>
          <a:stretch>
            <a:fillRect/>
          </a:stretch>
        </p:blipFill>
        <p:spPr bwMode="auto">
          <a:xfrm>
            <a:off x="14274800" y="5892800"/>
            <a:ext cx="3495675" cy="2398713"/>
          </a:xfrm>
          <a:prstGeom prst="rect">
            <a:avLst/>
          </a:prstGeom>
          <a:noFill/>
          <a:ln w="9525">
            <a:noFill/>
            <a:miter lim="800000"/>
            <a:headEnd/>
            <a:tailEnd/>
          </a:ln>
        </p:spPr>
      </p:pic>
      <p:cxnSp>
        <p:nvCxnSpPr>
          <p:cNvPr id="23" name="Conector reto 22"/>
          <p:cNvCxnSpPr/>
          <p:nvPr/>
        </p:nvCxnSpPr>
        <p:spPr>
          <a:xfrm>
            <a:off x="279400" y="4697413"/>
            <a:ext cx="1260157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Retângulo: Cantos Arredondados 23"/>
          <p:cNvSpPr/>
          <p:nvPr/>
        </p:nvSpPr>
        <p:spPr>
          <a:xfrm>
            <a:off x="111125" y="1255713"/>
            <a:ext cx="2736850" cy="2403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800" dirty="0"/>
              <a:t>Constituição Imperial:</a:t>
            </a:r>
          </a:p>
          <a:p>
            <a:pPr algn="ctr">
              <a:defRPr/>
            </a:pPr>
            <a:r>
              <a:rPr lang="pt-BR" sz="2800" dirty="0"/>
              <a:t>Tratava dos “socorros públicos”</a:t>
            </a:r>
          </a:p>
        </p:txBody>
      </p:sp>
      <p:sp>
        <p:nvSpPr>
          <p:cNvPr id="25" name="Elipse 24"/>
          <p:cNvSpPr/>
          <p:nvPr/>
        </p:nvSpPr>
        <p:spPr>
          <a:xfrm>
            <a:off x="1103313" y="4486275"/>
            <a:ext cx="193675"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6" name="Elipse 25"/>
          <p:cNvSpPr/>
          <p:nvPr/>
        </p:nvSpPr>
        <p:spPr>
          <a:xfrm>
            <a:off x="2847975" y="4676775"/>
            <a:ext cx="193675" cy="179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7" name="Retângulo: Cantos Arredondados 26"/>
          <p:cNvSpPr/>
          <p:nvPr/>
        </p:nvSpPr>
        <p:spPr>
          <a:xfrm>
            <a:off x="2092325" y="5756275"/>
            <a:ext cx="1944688" cy="4445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pt-BR" sz="2800" dirty="0"/>
              <a:t>Sem menção à matéria de saúde</a:t>
            </a:r>
          </a:p>
        </p:txBody>
      </p:sp>
      <p:sp>
        <p:nvSpPr>
          <p:cNvPr id="28" name="Chave Direita 27"/>
          <p:cNvSpPr/>
          <p:nvPr/>
        </p:nvSpPr>
        <p:spPr>
          <a:xfrm rot="16200000">
            <a:off x="6786562" y="233363"/>
            <a:ext cx="733425" cy="6667500"/>
          </a:xfrm>
          <a:prstGeom prst="rightBrace">
            <a:avLst>
              <a:gd name="adj1" fmla="val 8333"/>
              <a:gd name="adj2" fmla="val 45355"/>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29" name="Elipse 28"/>
          <p:cNvSpPr/>
          <p:nvPr/>
        </p:nvSpPr>
        <p:spPr>
          <a:xfrm>
            <a:off x="11820525" y="4533900"/>
            <a:ext cx="193675"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0" name="Elipse 29"/>
          <p:cNvSpPr/>
          <p:nvPr/>
        </p:nvSpPr>
        <p:spPr>
          <a:xfrm>
            <a:off x="9451975" y="4711700"/>
            <a:ext cx="195263"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1" name="Elipse 30"/>
          <p:cNvSpPr/>
          <p:nvPr/>
        </p:nvSpPr>
        <p:spPr>
          <a:xfrm>
            <a:off x="8045450" y="4486275"/>
            <a:ext cx="195263"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2" name="Elipse 31"/>
          <p:cNvSpPr/>
          <p:nvPr/>
        </p:nvSpPr>
        <p:spPr>
          <a:xfrm>
            <a:off x="6389688" y="4676775"/>
            <a:ext cx="195262" cy="179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3" name="Elipse 32"/>
          <p:cNvSpPr/>
          <p:nvPr/>
        </p:nvSpPr>
        <p:spPr>
          <a:xfrm>
            <a:off x="4913313" y="4495800"/>
            <a:ext cx="195262"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4" name="Retângulo: Cantos Arredondados 33"/>
          <p:cNvSpPr/>
          <p:nvPr/>
        </p:nvSpPr>
        <p:spPr>
          <a:xfrm>
            <a:off x="3502025" y="1266825"/>
            <a:ext cx="6564313" cy="1965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800" dirty="0"/>
              <a:t>Constituições* que dispuseram sobre a competência da União para elaborar leis sobre saúde</a:t>
            </a:r>
          </a:p>
        </p:txBody>
      </p:sp>
      <p:sp>
        <p:nvSpPr>
          <p:cNvPr id="35" name="Retângulo: Cantos Arredondados 34"/>
          <p:cNvSpPr/>
          <p:nvPr/>
        </p:nvSpPr>
        <p:spPr>
          <a:xfrm>
            <a:off x="7988300" y="6729413"/>
            <a:ext cx="2890838" cy="3471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000"/>
              </a:lnSpc>
              <a:defRPr/>
            </a:pPr>
            <a:r>
              <a:rPr lang="pt-BR" sz="2800" dirty="0"/>
              <a:t>Competência para legislar: da União em normas gerais  de proteção e defesa da saúde e os Estados em caráter supletivo</a:t>
            </a:r>
          </a:p>
        </p:txBody>
      </p:sp>
      <p:sp>
        <p:nvSpPr>
          <p:cNvPr id="36" name="Retângulo: Cantos Arredondados 35"/>
          <p:cNvSpPr/>
          <p:nvPr/>
        </p:nvSpPr>
        <p:spPr>
          <a:xfrm>
            <a:off x="8526463" y="5951538"/>
            <a:ext cx="1944687" cy="719137"/>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7" name="CaixaDeTexto 36"/>
          <p:cNvSpPr txBox="1"/>
          <p:nvPr/>
        </p:nvSpPr>
        <p:spPr>
          <a:xfrm>
            <a:off x="8932863" y="6086475"/>
            <a:ext cx="1038225" cy="554038"/>
          </a:xfrm>
          <a:prstGeom prst="rect">
            <a:avLst/>
          </a:prstGeom>
          <a:noFill/>
        </p:spPr>
        <p:txBody>
          <a:bodyPr wrap="none">
            <a:spAutoFit/>
          </a:bodyPr>
          <a:lstStyle/>
          <a:p>
            <a:pPr>
              <a:defRPr/>
            </a:pPr>
            <a:r>
              <a:rPr lang="pt-BR" sz="3000" dirty="0">
                <a:solidFill>
                  <a:schemeClr val="accent1">
                    <a:lumMod val="75000"/>
                  </a:schemeClr>
                </a:solidFill>
              </a:rPr>
              <a:t>1969</a:t>
            </a:r>
          </a:p>
        </p:txBody>
      </p:sp>
      <p:cxnSp>
        <p:nvCxnSpPr>
          <p:cNvPr id="39" name="Conector de Seta Reta 38"/>
          <p:cNvCxnSpPr>
            <a:cxnSpLocks/>
          </p:cNvCxnSpPr>
          <p:nvPr/>
        </p:nvCxnSpPr>
        <p:spPr>
          <a:xfrm>
            <a:off x="9451975" y="5565775"/>
            <a:ext cx="0" cy="327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tângulo: Cantos Arredondados 41"/>
          <p:cNvSpPr/>
          <p:nvPr/>
        </p:nvSpPr>
        <p:spPr>
          <a:xfrm>
            <a:off x="10590213" y="1166813"/>
            <a:ext cx="2459037" cy="2462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800" dirty="0"/>
              <a:t>Artigos </a:t>
            </a:r>
          </a:p>
          <a:p>
            <a:pPr algn="ctr">
              <a:defRPr/>
            </a:pPr>
            <a:r>
              <a:rPr lang="pt-BR" sz="2800" dirty="0"/>
              <a:t>1º; 5º - 6º; </a:t>
            </a:r>
          </a:p>
          <a:p>
            <a:pPr algn="ctr">
              <a:defRPr/>
            </a:pPr>
            <a:r>
              <a:rPr lang="pt-BR" sz="2800" dirty="0"/>
              <a:t>196 – 200 CF/88</a:t>
            </a:r>
          </a:p>
          <a:p>
            <a:pPr algn="ctr">
              <a:defRPr/>
            </a:pPr>
            <a:r>
              <a:rPr lang="pt-BR" sz="2800" dirty="0"/>
              <a:t>+</a:t>
            </a:r>
          </a:p>
          <a:p>
            <a:pPr algn="ctr">
              <a:defRPr/>
            </a:pPr>
            <a:r>
              <a:rPr lang="pt-BR" sz="2800" dirty="0"/>
              <a:t>Leis Especiais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Contratos na Saúde Suplementar</a:t>
            </a:r>
          </a:p>
        </p:txBody>
      </p:sp>
      <p:sp>
        <p:nvSpPr>
          <p:cNvPr id="3" name="Espaço Reservado para Texto 8"/>
          <p:cNvSpPr>
            <a:spLocks noGrp="1"/>
          </p:cNvSpPr>
          <p:nvPr>
            <p:ph type="body" sz="quarter" idx="13"/>
          </p:nvPr>
        </p:nvSpPr>
        <p:spPr>
          <a:xfrm>
            <a:off x="377825" y="1795463"/>
            <a:ext cx="12138025" cy="8280400"/>
          </a:xfrm>
        </p:spPr>
        <p:txBody>
          <a:bodyPr>
            <a:noAutofit/>
          </a:bodyPr>
          <a:lstStyle/>
          <a:p>
            <a:pPr algn="just">
              <a:lnSpc>
                <a:spcPct val="100000"/>
              </a:lnSpc>
              <a:buClrTx/>
              <a:buFont typeface="Wingdings" panose="05000000000000000000" pitchFamily="2" charset="2"/>
              <a:buChar char="v"/>
              <a:defRPr/>
            </a:pPr>
            <a:r>
              <a:rPr lang="pt-BR" altLang="pt-BR" u="sng" kern="0" dirty="0">
                <a:solidFill>
                  <a:schemeClr val="accent1">
                    <a:lumMod val="75000"/>
                  </a:schemeClr>
                </a:solidFill>
                <a:ea typeface="Verdana" panose="020B0604030504040204" pitchFamily="34" charset="0"/>
              </a:rPr>
              <a:t>Modalidades</a:t>
            </a:r>
          </a:p>
          <a:p>
            <a:pPr marL="0" indent="0" algn="just">
              <a:lnSpc>
                <a:spcPct val="100000"/>
              </a:lnSpc>
              <a:buClrTx/>
              <a:buFont typeface="Wingdings" panose="05000000000000000000" pitchFamily="2" charset="2"/>
              <a:buNone/>
              <a:defRPr/>
            </a:pPr>
            <a:endParaRPr lang="pt-BR" altLang="pt-BR" u="sng" kern="0" dirty="0">
              <a:solidFill>
                <a:schemeClr val="accent1">
                  <a:lumMod val="75000"/>
                </a:schemeClr>
              </a:solidFill>
              <a:ea typeface="Verdana" panose="020B0604030504040204" pitchFamily="34" charset="0"/>
            </a:endParaRPr>
          </a:p>
          <a:p>
            <a:pPr algn="just">
              <a:lnSpc>
                <a:spcPct val="100000"/>
              </a:lnSpc>
              <a:buClrTx/>
              <a:buFont typeface="Wingdings" panose="05000000000000000000" pitchFamily="2" charset="2"/>
              <a:buChar char="ü"/>
              <a:defRPr/>
            </a:pPr>
            <a:r>
              <a:rPr lang="pt-BR" altLang="pt-BR" kern="0" dirty="0">
                <a:solidFill>
                  <a:schemeClr val="accent1">
                    <a:lumMod val="75000"/>
                  </a:schemeClr>
                </a:solidFill>
                <a:ea typeface="Verdana" panose="020B0604030504040204" pitchFamily="34" charset="0"/>
              </a:rPr>
              <a:t>Planos de Saúde</a:t>
            </a:r>
          </a:p>
          <a:p>
            <a:pPr algn="just">
              <a:lnSpc>
                <a:spcPct val="100000"/>
              </a:lnSpc>
              <a:buClrTx/>
              <a:buFont typeface="Wingdings" panose="05000000000000000000" pitchFamily="2" charset="2"/>
              <a:buChar char="ü"/>
              <a:defRPr/>
            </a:pPr>
            <a:r>
              <a:rPr lang="pt-BR" altLang="pt-BR" kern="0" dirty="0">
                <a:solidFill>
                  <a:schemeClr val="accent1">
                    <a:lumMod val="75000"/>
                  </a:schemeClr>
                </a:solidFill>
                <a:ea typeface="Verdana" panose="020B0604030504040204" pitchFamily="34" charset="0"/>
              </a:rPr>
              <a:t>Seguros de Saúde</a:t>
            </a:r>
          </a:p>
          <a:p>
            <a:pPr algn="just">
              <a:lnSpc>
                <a:spcPct val="100000"/>
              </a:lnSpc>
              <a:buClrTx/>
              <a:buFont typeface="Wingdings" panose="05000000000000000000" pitchFamily="2" charset="2"/>
              <a:buChar char="ü"/>
              <a:defRPr/>
            </a:pPr>
            <a:r>
              <a:rPr lang="pt-BR" altLang="pt-BR" kern="0" dirty="0">
                <a:solidFill>
                  <a:schemeClr val="accent1">
                    <a:lumMod val="75000"/>
                  </a:schemeClr>
                </a:solidFill>
                <a:ea typeface="Verdana" panose="020B0604030504040204" pitchFamily="34" charset="0"/>
              </a:rPr>
              <a:t>Cooperativas</a:t>
            </a:r>
          </a:p>
          <a:p>
            <a:pPr algn="just">
              <a:lnSpc>
                <a:spcPct val="100000"/>
              </a:lnSpc>
              <a:buClrTx/>
              <a:buFont typeface="Wingdings" panose="05000000000000000000" pitchFamily="2" charset="2"/>
              <a:buChar char="ü"/>
              <a:defRPr/>
            </a:pPr>
            <a:r>
              <a:rPr lang="pt-BR" altLang="pt-BR" kern="0" dirty="0">
                <a:solidFill>
                  <a:schemeClr val="accent1">
                    <a:lumMod val="75000"/>
                  </a:schemeClr>
                </a:solidFill>
                <a:ea typeface="Verdana" panose="020B0604030504040204" pitchFamily="34" charset="0"/>
              </a:rPr>
              <a:t>Entidades de Autogestão</a:t>
            </a:r>
          </a:p>
          <a:p>
            <a:pPr marL="0" indent="0" algn="just">
              <a:lnSpc>
                <a:spcPct val="100000"/>
              </a:lnSpc>
              <a:buClrTx/>
              <a:buFont typeface="Wingdings" panose="05000000000000000000" pitchFamily="2" charset="2"/>
              <a:buNone/>
              <a:defRPr/>
            </a:pPr>
            <a:endParaRPr lang="pt-BR" altLang="pt-BR" u="sng" kern="0" dirty="0">
              <a:solidFill>
                <a:schemeClr val="accent1">
                  <a:lumMod val="75000"/>
                </a:schemeClr>
              </a:solidFill>
              <a:ea typeface="Verdana" panose="020B0604030504040204" pitchFamily="34" charset="0"/>
            </a:endParaRPr>
          </a:p>
          <a:p>
            <a:pPr marL="0" indent="0" algn="just">
              <a:lnSpc>
                <a:spcPct val="100000"/>
              </a:lnSpc>
              <a:buClrTx/>
              <a:buFont typeface="Wingdings" panose="05000000000000000000" pitchFamily="2" charset="2"/>
              <a:buNone/>
              <a:defRPr/>
            </a:pPr>
            <a:endParaRPr lang="pt-BR" altLang="pt-BR" u="sng" kern="0" dirty="0">
              <a:solidFill>
                <a:schemeClr val="accent1">
                  <a:lumMod val="75000"/>
                </a:schemeClr>
              </a:solidFill>
              <a:ea typeface="Verdana" panose="020B0604030504040204" pitchFamily="34" charset="0"/>
            </a:endParaRPr>
          </a:p>
          <a:p>
            <a:pPr algn="just">
              <a:lnSpc>
                <a:spcPct val="100000"/>
              </a:lnSpc>
              <a:buClrTx/>
              <a:buFont typeface="Wingdings" panose="05000000000000000000" pitchFamily="2" charset="2"/>
              <a:buChar char="v"/>
              <a:defRPr/>
            </a:pPr>
            <a:r>
              <a:rPr lang="pt-BR" altLang="pt-BR" u="sng" kern="0" dirty="0">
                <a:solidFill>
                  <a:schemeClr val="accent1">
                    <a:lumMod val="75000"/>
                  </a:schemeClr>
                </a:solidFill>
                <a:ea typeface="Verdana" panose="020B0604030504040204" pitchFamily="34" charset="0"/>
              </a:rPr>
              <a:t>Espécies</a:t>
            </a:r>
          </a:p>
          <a:p>
            <a:pPr marL="0" indent="0" algn="just">
              <a:lnSpc>
                <a:spcPct val="100000"/>
              </a:lnSpc>
              <a:buClrTx/>
              <a:buFont typeface="Wingdings" panose="05000000000000000000" pitchFamily="2" charset="2"/>
              <a:buNone/>
              <a:defRPr/>
            </a:pPr>
            <a:endParaRPr lang="pt-BR" altLang="pt-BR" u="sng" kern="0" dirty="0">
              <a:solidFill>
                <a:schemeClr val="accent1">
                  <a:lumMod val="75000"/>
                </a:schemeClr>
              </a:solidFill>
              <a:ea typeface="Verdana" panose="020B0604030504040204" pitchFamily="34" charset="0"/>
            </a:endParaRPr>
          </a:p>
          <a:p>
            <a:pPr algn="just">
              <a:lnSpc>
                <a:spcPct val="100000"/>
              </a:lnSpc>
              <a:buClrTx/>
              <a:buFont typeface="Wingdings" panose="05000000000000000000" pitchFamily="2" charset="2"/>
              <a:buChar char="ü"/>
              <a:defRPr/>
            </a:pPr>
            <a:r>
              <a:rPr lang="pt-BR" altLang="pt-BR" kern="0" dirty="0">
                <a:solidFill>
                  <a:schemeClr val="accent1">
                    <a:lumMod val="75000"/>
                  </a:schemeClr>
                </a:solidFill>
                <a:ea typeface="Verdana" panose="020B0604030504040204" pitchFamily="34" charset="0"/>
              </a:rPr>
              <a:t>Individuais / Familiares</a:t>
            </a:r>
          </a:p>
          <a:p>
            <a:pPr marL="0" indent="0" algn="just">
              <a:lnSpc>
                <a:spcPct val="100000"/>
              </a:lnSpc>
              <a:buClrTx/>
              <a:buFont typeface="Wingdings" panose="05000000000000000000" pitchFamily="2" charset="2"/>
              <a:buNone/>
              <a:defRPr/>
            </a:pPr>
            <a:r>
              <a:rPr lang="pt-BR" altLang="pt-BR" kern="0" dirty="0">
                <a:solidFill>
                  <a:schemeClr val="accent1">
                    <a:lumMod val="75000"/>
                  </a:schemeClr>
                </a:solidFill>
                <a:ea typeface="Verdana" panose="020B0604030504040204" pitchFamily="34" charset="0"/>
              </a:rPr>
              <a:t> </a:t>
            </a:r>
          </a:p>
          <a:p>
            <a:pPr marL="0" indent="0" algn="just">
              <a:lnSpc>
                <a:spcPct val="100000"/>
              </a:lnSpc>
              <a:buClrTx/>
              <a:buFont typeface="Wingdings" panose="05000000000000000000" pitchFamily="2" charset="2"/>
              <a:buNone/>
              <a:defRPr/>
            </a:pPr>
            <a:r>
              <a:rPr lang="pt-BR" altLang="pt-BR" kern="0" dirty="0">
                <a:solidFill>
                  <a:schemeClr val="accent1">
                    <a:lumMod val="75000"/>
                  </a:schemeClr>
                </a:solidFill>
                <a:ea typeface="Verdana" panose="020B0604030504040204" pitchFamily="34" charset="0"/>
              </a:rPr>
              <a:t>                          Com Coparticipação</a:t>
            </a:r>
          </a:p>
          <a:p>
            <a:pPr algn="just">
              <a:lnSpc>
                <a:spcPct val="100000"/>
              </a:lnSpc>
              <a:buClrTx/>
              <a:buFont typeface="Wingdings" panose="05000000000000000000" pitchFamily="2" charset="2"/>
              <a:buChar char="ü"/>
              <a:defRPr/>
            </a:pPr>
            <a:r>
              <a:rPr lang="pt-BR" altLang="pt-BR" kern="0" dirty="0">
                <a:solidFill>
                  <a:schemeClr val="accent1">
                    <a:lumMod val="75000"/>
                  </a:schemeClr>
                </a:solidFill>
                <a:ea typeface="Verdana" panose="020B0604030504040204" pitchFamily="34" charset="0"/>
              </a:rPr>
              <a:t>Coletivos           </a:t>
            </a:r>
          </a:p>
          <a:p>
            <a:pPr marL="0" indent="0" algn="just">
              <a:lnSpc>
                <a:spcPct val="100000"/>
              </a:lnSpc>
              <a:buClrTx/>
              <a:buFont typeface="Wingdings" panose="05000000000000000000" pitchFamily="2" charset="2"/>
              <a:buNone/>
              <a:defRPr/>
            </a:pPr>
            <a:r>
              <a:rPr lang="pt-BR" altLang="pt-BR" kern="0" dirty="0">
                <a:solidFill>
                  <a:schemeClr val="accent1">
                    <a:lumMod val="75000"/>
                  </a:schemeClr>
                </a:solidFill>
                <a:ea typeface="Verdana" panose="020B0604030504040204" pitchFamily="34" charset="0"/>
              </a:rPr>
              <a:t>                           Sem Coparticipação                             </a:t>
            </a:r>
          </a:p>
          <a:p>
            <a:pPr marL="0" indent="0" algn="just">
              <a:lnSpc>
                <a:spcPct val="100000"/>
              </a:lnSpc>
              <a:buClrTx/>
              <a:buFont typeface="Wingdings" panose="05000000000000000000" pitchFamily="2" charset="2"/>
              <a:buNone/>
              <a:defRPr/>
            </a:pPr>
            <a:endParaRPr lang="pt-BR" kern="0" dirty="0">
              <a:solidFill>
                <a:schemeClr val="accent1">
                  <a:lumMod val="75000"/>
                </a:schemeClr>
              </a:solidFill>
              <a:ea typeface="Verdana" panose="020B0604030504040204" pitchFamily="34" charset="0"/>
            </a:endParaRPr>
          </a:p>
        </p:txBody>
      </p:sp>
      <p:pic>
        <p:nvPicPr>
          <p:cNvPr id="4" name="Imagem 3"/>
          <p:cNvPicPr>
            <a:picLocks noChangeAspect="1"/>
          </p:cNvPicPr>
          <p:nvPr/>
        </p:nvPicPr>
        <p:blipFill>
          <a:blip r:embed="rId2">
            <a:duotone>
              <a:schemeClr val="accent1">
                <a:shade val="45000"/>
                <a:satMod val="135000"/>
              </a:schemeClr>
              <a:prstClr val="white"/>
            </a:duotone>
          </a:blip>
          <a:stretch>
            <a:fillRect/>
          </a:stretch>
        </p:blipFill>
        <p:spPr>
          <a:xfrm>
            <a:off x="8622196" y="2767236"/>
            <a:ext cx="4536504" cy="7519764"/>
          </a:xfrm>
          <a:prstGeom prst="rect">
            <a:avLst/>
          </a:prstGeom>
        </p:spPr>
      </p:pic>
      <p:sp>
        <p:nvSpPr>
          <p:cNvPr id="5" name="Chave Esquerda 4"/>
          <p:cNvSpPr/>
          <p:nvPr/>
        </p:nvSpPr>
        <p:spPr>
          <a:xfrm>
            <a:off x="2249488" y="8312150"/>
            <a:ext cx="504825" cy="1651000"/>
          </a:xfrm>
          <a:prstGeom prst="leftBrace">
            <a:avLst>
              <a:gd name="adj1" fmla="val 8333"/>
              <a:gd name="adj2" fmla="val 52056"/>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6" name="Fluxograma: Processo 5"/>
          <p:cNvSpPr/>
          <p:nvPr/>
        </p:nvSpPr>
        <p:spPr>
          <a:xfrm>
            <a:off x="9378950" y="1387475"/>
            <a:ext cx="3168650" cy="603250"/>
          </a:xfrm>
          <a:prstGeom prst="flowChartProcess">
            <a:avLst/>
          </a:prstGeom>
          <a:solidFill>
            <a:schemeClr val="bg1"/>
          </a:solidFill>
          <a:ln w="31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cs typeface="Arial" panose="020B0604020202020204" pitchFamily="34" charset="0"/>
              </a:rPr>
              <a:t>LEI 9.656/98</a:t>
            </a:r>
          </a:p>
        </p:txBody>
      </p:sp>
      <p:sp>
        <p:nvSpPr>
          <p:cNvPr id="7" name="Fluxograma: Processo 6"/>
          <p:cNvSpPr/>
          <p:nvPr/>
        </p:nvSpPr>
        <p:spPr>
          <a:xfrm>
            <a:off x="9378950" y="2120900"/>
            <a:ext cx="3195638" cy="603250"/>
          </a:xfrm>
          <a:prstGeom prst="flowChartProcess">
            <a:avLst/>
          </a:prstGeom>
          <a:solidFill>
            <a:schemeClr val="bg1"/>
          </a:solidFill>
          <a:ln w="31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pt-BR" sz="3000" dirty="0">
                <a:solidFill>
                  <a:schemeClr val="accent1">
                    <a:lumMod val="75000"/>
                  </a:schemeClr>
                </a:solidFill>
                <a:cs typeface="Arial" panose="020B0604020202020204" pitchFamily="34" charset="0"/>
              </a:rPr>
              <a:t>LEI 8.078/90 (CDC)</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Contratos de autogestão. </a:t>
            </a:r>
          </a:p>
        </p:txBody>
      </p:sp>
      <p:sp>
        <p:nvSpPr>
          <p:cNvPr id="4" name="Título 4"/>
          <p:cNvSpPr txBox="1">
            <a:spLocks/>
          </p:cNvSpPr>
          <p:nvPr/>
        </p:nvSpPr>
        <p:spPr>
          <a:xfrm>
            <a:off x="995363" y="3184525"/>
            <a:ext cx="11658600" cy="1616075"/>
          </a:xfrm>
        </p:spPr>
        <p:txBody>
          <a:bodyPr>
            <a:normAutofit/>
          </a:bodyPr>
          <a:lstStyle>
            <a:lvl1pPr algn="ctr" rtl="0" eaLnBrk="0" fontAlgn="base" hangingPunct="0">
              <a:spcBef>
                <a:spcPct val="0"/>
              </a:spcBef>
              <a:spcAft>
                <a:spcPct val="0"/>
              </a:spcAft>
              <a:defRPr sz="4900" kern="1200">
                <a:solidFill>
                  <a:schemeClr val="tx1"/>
                </a:solidFill>
                <a:latin typeface="+mj-lt"/>
                <a:ea typeface="+mj-ea"/>
                <a:cs typeface="+mj-cs"/>
              </a:defRPr>
            </a:lvl1pPr>
            <a:lvl2pPr algn="ctr" rtl="0" eaLnBrk="0" fontAlgn="base" hangingPunct="0">
              <a:spcBef>
                <a:spcPct val="0"/>
              </a:spcBef>
              <a:spcAft>
                <a:spcPct val="0"/>
              </a:spcAft>
              <a:defRPr sz="4900">
                <a:solidFill>
                  <a:schemeClr val="tx1"/>
                </a:solidFill>
                <a:latin typeface="Calibri" pitchFamily="34" charset="0"/>
              </a:defRPr>
            </a:lvl2pPr>
            <a:lvl3pPr algn="ctr" rtl="0" eaLnBrk="0" fontAlgn="base" hangingPunct="0">
              <a:spcBef>
                <a:spcPct val="0"/>
              </a:spcBef>
              <a:spcAft>
                <a:spcPct val="0"/>
              </a:spcAft>
              <a:defRPr sz="4900">
                <a:solidFill>
                  <a:schemeClr val="tx1"/>
                </a:solidFill>
                <a:latin typeface="Calibri" pitchFamily="34" charset="0"/>
              </a:defRPr>
            </a:lvl3pPr>
            <a:lvl4pPr algn="ctr" rtl="0" eaLnBrk="0" fontAlgn="base" hangingPunct="0">
              <a:spcBef>
                <a:spcPct val="0"/>
              </a:spcBef>
              <a:spcAft>
                <a:spcPct val="0"/>
              </a:spcAft>
              <a:defRPr sz="4900">
                <a:solidFill>
                  <a:schemeClr val="tx1"/>
                </a:solidFill>
                <a:latin typeface="Calibri" pitchFamily="34" charset="0"/>
              </a:defRPr>
            </a:lvl4pPr>
            <a:lvl5pPr algn="ctr" rtl="0" eaLnBrk="0" fontAlgn="base" hangingPunct="0">
              <a:spcBef>
                <a:spcPct val="0"/>
              </a:spcBef>
              <a:spcAft>
                <a:spcPct val="0"/>
              </a:spcAft>
              <a:defRPr sz="4900">
                <a:solidFill>
                  <a:schemeClr val="tx1"/>
                </a:solidFill>
                <a:latin typeface="Calibri" pitchFamily="34" charset="0"/>
              </a:defRPr>
            </a:lvl5pPr>
            <a:lvl6pPr marL="514274" algn="ctr" rtl="0" eaLnBrk="1" fontAlgn="base" hangingPunct="1">
              <a:spcBef>
                <a:spcPct val="0"/>
              </a:spcBef>
              <a:spcAft>
                <a:spcPct val="0"/>
              </a:spcAft>
              <a:defRPr sz="4951">
                <a:solidFill>
                  <a:schemeClr val="tx1"/>
                </a:solidFill>
                <a:latin typeface="Calibri" pitchFamily="34" charset="0"/>
              </a:defRPr>
            </a:lvl6pPr>
            <a:lvl7pPr marL="1028547" algn="ctr" rtl="0" eaLnBrk="1" fontAlgn="base" hangingPunct="1">
              <a:spcBef>
                <a:spcPct val="0"/>
              </a:spcBef>
              <a:spcAft>
                <a:spcPct val="0"/>
              </a:spcAft>
              <a:defRPr sz="4951">
                <a:solidFill>
                  <a:schemeClr val="tx1"/>
                </a:solidFill>
                <a:latin typeface="Calibri" pitchFamily="34" charset="0"/>
              </a:defRPr>
            </a:lvl7pPr>
            <a:lvl8pPr marL="1542821" algn="ctr" rtl="0" eaLnBrk="1" fontAlgn="base" hangingPunct="1">
              <a:spcBef>
                <a:spcPct val="0"/>
              </a:spcBef>
              <a:spcAft>
                <a:spcPct val="0"/>
              </a:spcAft>
              <a:defRPr sz="4951">
                <a:solidFill>
                  <a:schemeClr val="tx1"/>
                </a:solidFill>
                <a:latin typeface="Calibri" pitchFamily="34" charset="0"/>
              </a:defRPr>
            </a:lvl8pPr>
            <a:lvl9pPr marL="2057093" algn="ctr" rtl="0" eaLnBrk="1" fontAlgn="base" hangingPunct="1">
              <a:spcBef>
                <a:spcPct val="0"/>
              </a:spcBef>
              <a:spcAft>
                <a:spcPct val="0"/>
              </a:spcAft>
              <a:defRPr sz="4951">
                <a:solidFill>
                  <a:schemeClr val="tx1"/>
                </a:solidFill>
                <a:latin typeface="Calibri" pitchFamily="34" charset="0"/>
              </a:defRPr>
            </a:lvl9pPr>
          </a:lstStyle>
          <a:p>
            <a:pPr>
              <a:defRPr/>
            </a:pPr>
            <a:r>
              <a:rPr lang="en-US" sz="3000" dirty="0" err="1">
                <a:solidFill>
                  <a:schemeClr val="accent1">
                    <a:lumMod val="75000"/>
                  </a:schemeClr>
                </a:solidFill>
                <a:latin typeface="+mn-lt"/>
                <a:cs typeface="Arial" panose="020B0604020202020204" pitchFamily="34" charset="0"/>
              </a:rPr>
              <a:t>Súmula</a:t>
            </a:r>
            <a:r>
              <a:rPr lang="en-US" sz="3000" dirty="0">
                <a:solidFill>
                  <a:schemeClr val="accent1">
                    <a:lumMod val="75000"/>
                  </a:schemeClr>
                </a:solidFill>
                <a:latin typeface="+mn-lt"/>
                <a:cs typeface="Arial" panose="020B0604020202020204" pitchFamily="34" charset="0"/>
              </a:rPr>
              <a:t> 608 STJ</a:t>
            </a:r>
            <a:endParaRPr lang="pt-BR" sz="3000" dirty="0">
              <a:solidFill>
                <a:schemeClr val="accent1">
                  <a:lumMod val="75000"/>
                </a:schemeClr>
              </a:solidFill>
              <a:latin typeface="+mn-lt"/>
              <a:cs typeface="Arial" panose="020B0604020202020204" pitchFamily="34" charset="0"/>
            </a:endParaRPr>
          </a:p>
        </p:txBody>
      </p:sp>
      <p:sp>
        <p:nvSpPr>
          <p:cNvPr id="5" name="Subtítulo 6"/>
          <p:cNvSpPr txBox="1">
            <a:spLocks/>
          </p:cNvSpPr>
          <p:nvPr/>
        </p:nvSpPr>
        <p:spPr>
          <a:xfrm>
            <a:off x="3522663" y="4445000"/>
            <a:ext cx="6670675" cy="1998663"/>
          </a:xfrm>
        </p:spPr>
        <p:txBody>
          <a:bodyPr>
            <a:normAutofit/>
          </a:bodyPr>
          <a:lstStyle>
            <a:lvl1pPr marL="384166" indent="-384166" algn="l" rtl="0" eaLnBrk="0" fontAlgn="base" hangingPunct="0">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004" indent="-320667" algn="l" rtl="0" eaLnBrk="0" fontAlgn="base" hangingPunct="0">
              <a:spcBef>
                <a:spcPct val="20000"/>
              </a:spcBef>
              <a:spcAft>
                <a:spcPct val="0"/>
              </a:spcAft>
              <a:buFont typeface="Arial" panose="020B0604020202020204" pitchFamily="34" charset="0"/>
              <a:buChar char="–"/>
              <a:defRPr sz="3100" kern="1200">
                <a:solidFill>
                  <a:schemeClr val="tx1"/>
                </a:solidFill>
                <a:latin typeface="+mn-lt"/>
                <a:ea typeface="+mn-ea"/>
                <a:cs typeface="+mn-cs"/>
              </a:defRPr>
            </a:lvl2pPr>
            <a:lvl3pPr marL="1284256" indent="-255581" algn="l" rtl="0" eaLnBrk="0" fontAlgn="base" hangingPunct="0">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798593" indent="-255581" algn="l"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4pPr>
            <a:lvl5pPr marL="2312930" indent="-255581" algn="l"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5pPr>
            <a:lvl6pPr marL="2828504"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776"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051"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323"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algn="ctr">
              <a:lnSpc>
                <a:spcPct val="150000"/>
              </a:lnSpc>
              <a:defRPr/>
            </a:pPr>
            <a:r>
              <a:rPr lang="en-US" sz="3000" dirty="0" err="1">
                <a:solidFill>
                  <a:schemeClr val="accent1">
                    <a:lumMod val="75000"/>
                  </a:schemeClr>
                </a:solidFill>
                <a:cs typeface="Arial" panose="020B0604020202020204" pitchFamily="34" charset="0"/>
              </a:rPr>
              <a:t>Aplicabilidade</a:t>
            </a:r>
            <a:r>
              <a:rPr lang="en-US" sz="3000" dirty="0">
                <a:solidFill>
                  <a:schemeClr val="accent1">
                    <a:lumMod val="75000"/>
                  </a:schemeClr>
                </a:solidFill>
                <a:cs typeface="Arial" panose="020B0604020202020204" pitchFamily="34" charset="0"/>
              </a:rPr>
              <a:t> do CDC </a:t>
            </a:r>
            <a:r>
              <a:rPr lang="en-US" sz="3000" dirty="0" err="1">
                <a:solidFill>
                  <a:schemeClr val="accent1">
                    <a:lumMod val="75000"/>
                  </a:schemeClr>
                </a:solidFill>
                <a:cs typeface="Arial" panose="020B0604020202020204" pitchFamily="34" charset="0"/>
              </a:rPr>
              <a:t>aos</a:t>
            </a:r>
            <a:r>
              <a:rPr lang="en-US" sz="3000" dirty="0">
                <a:solidFill>
                  <a:schemeClr val="accent1">
                    <a:lumMod val="75000"/>
                  </a:schemeClr>
                </a:solidFill>
                <a:cs typeface="Arial" panose="020B0604020202020204" pitchFamily="34" charset="0"/>
              </a:rPr>
              <a:t> </a:t>
            </a:r>
            <a:r>
              <a:rPr lang="en-US" sz="3000" dirty="0" err="1">
                <a:solidFill>
                  <a:schemeClr val="accent1">
                    <a:lumMod val="75000"/>
                  </a:schemeClr>
                </a:solidFill>
                <a:cs typeface="Arial" panose="020B0604020202020204" pitchFamily="34" charset="0"/>
              </a:rPr>
              <a:t>contratos</a:t>
            </a:r>
            <a:r>
              <a:rPr lang="en-US" sz="3000" dirty="0">
                <a:solidFill>
                  <a:schemeClr val="accent1">
                    <a:lumMod val="75000"/>
                  </a:schemeClr>
                </a:solidFill>
                <a:cs typeface="Arial" panose="020B0604020202020204" pitchFamily="34" charset="0"/>
              </a:rPr>
              <a:t> de </a:t>
            </a:r>
            <a:r>
              <a:rPr lang="en-US" sz="3000" dirty="0" err="1">
                <a:solidFill>
                  <a:schemeClr val="accent1">
                    <a:lumMod val="75000"/>
                  </a:schemeClr>
                </a:solidFill>
                <a:cs typeface="Arial" panose="020B0604020202020204" pitchFamily="34" charset="0"/>
              </a:rPr>
              <a:t>Planos</a:t>
            </a:r>
            <a:r>
              <a:rPr lang="en-US" sz="3000" dirty="0">
                <a:solidFill>
                  <a:schemeClr val="accent1">
                    <a:lumMod val="75000"/>
                  </a:schemeClr>
                </a:solidFill>
                <a:cs typeface="Arial" panose="020B0604020202020204" pitchFamily="34" charset="0"/>
              </a:rPr>
              <a:t> de </a:t>
            </a:r>
            <a:r>
              <a:rPr lang="en-US" sz="3000" dirty="0" err="1">
                <a:solidFill>
                  <a:schemeClr val="accent1">
                    <a:lumMod val="75000"/>
                  </a:schemeClr>
                </a:solidFill>
                <a:cs typeface="Arial" panose="020B0604020202020204" pitchFamily="34" charset="0"/>
              </a:rPr>
              <a:t>Saúde</a:t>
            </a:r>
            <a:endParaRPr lang="pt-BR" sz="3000" dirty="0">
              <a:solidFill>
                <a:schemeClr val="accent1">
                  <a:lumMod val="75000"/>
                </a:schemeClr>
              </a:solidFill>
              <a:cs typeface="Arial" panose="020B0604020202020204" pitchFamily="34" charset="0"/>
            </a:endParaRPr>
          </a:p>
        </p:txBody>
      </p:sp>
      <p:sp>
        <p:nvSpPr>
          <p:cNvPr id="6" name="Seta: para Baixo 5"/>
          <p:cNvSpPr/>
          <p:nvPr/>
        </p:nvSpPr>
        <p:spPr>
          <a:xfrm>
            <a:off x="6540500" y="6583363"/>
            <a:ext cx="1081088" cy="441325"/>
          </a:xfrm>
          <a:prstGeom prst="downArrow">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7" name="Retângulo 6"/>
          <p:cNvSpPr/>
          <p:nvPr/>
        </p:nvSpPr>
        <p:spPr>
          <a:xfrm>
            <a:off x="1673225" y="2768600"/>
            <a:ext cx="10815638" cy="3675063"/>
          </a:xfrm>
          <a:prstGeom prst="rect">
            <a:avLst/>
          </a:prstGeom>
          <a:noFill/>
          <a:ln w="3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47111" name="Imagem 7"/>
          <p:cNvPicPr>
            <a:picLocks noChangeAspect="1" noChangeArrowheads="1"/>
          </p:cNvPicPr>
          <p:nvPr/>
        </p:nvPicPr>
        <p:blipFill>
          <a:blip r:embed="rId2" cstate="print"/>
          <a:srcRect/>
          <a:stretch>
            <a:fillRect/>
          </a:stretch>
        </p:blipFill>
        <p:spPr bwMode="auto">
          <a:xfrm>
            <a:off x="533400" y="1543050"/>
            <a:ext cx="3822700" cy="3170238"/>
          </a:xfrm>
          <a:prstGeom prst="rect">
            <a:avLst/>
          </a:prstGeom>
          <a:noFill/>
          <a:ln w="9525">
            <a:noFill/>
            <a:miter lim="800000"/>
            <a:headEnd/>
            <a:tailEnd/>
          </a:ln>
        </p:spPr>
      </p:pic>
      <p:sp>
        <p:nvSpPr>
          <p:cNvPr id="9" name="Elipse 8"/>
          <p:cNvSpPr/>
          <p:nvPr/>
        </p:nvSpPr>
        <p:spPr>
          <a:xfrm>
            <a:off x="3762375" y="7165975"/>
            <a:ext cx="6696075" cy="2011363"/>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Salvo plano de saúde de autogestão: ausência de finalidade lucrativa</a:t>
            </a:r>
          </a:p>
        </p:txBody>
      </p:sp>
      <p:sp>
        <p:nvSpPr>
          <p:cNvPr id="11" name="CaixaDeTexto 10"/>
          <p:cNvSpPr txBox="1"/>
          <p:nvPr/>
        </p:nvSpPr>
        <p:spPr>
          <a:xfrm>
            <a:off x="3516313" y="9409113"/>
            <a:ext cx="7129462" cy="554037"/>
          </a:xfrm>
          <a:prstGeom prst="rect">
            <a:avLst/>
          </a:prstGeom>
          <a:noFill/>
        </p:spPr>
        <p:txBody>
          <a:bodyPr>
            <a:spAutoFit/>
          </a:bodyPr>
          <a:lstStyle/>
          <a:p>
            <a:pPr>
              <a:defRPr/>
            </a:pPr>
            <a:r>
              <a:rPr lang="en-US" sz="3000" dirty="0">
                <a:solidFill>
                  <a:schemeClr val="accent1">
                    <a:lumMod val="75000"/>
                  </a:schemeClr>
                </a:solidFill>
                <a:latin typeface="+mn-lt"/>
              </a:rPr>
              <a:t>Resp 1285483/PB - Min. Luis Felipe </a:t>
            </a:r>
            <a:r>
              <a:rPr lang="en-US" sz="3000" dirty="0" err="1">
                <a:solidFill>
                  <a:schemeClr val="accent1">
                    <a:lumMod val="75000"/>
                  </a:schemeClr>
                </a:solidFill>
                <a:latin typeface="+mn-lt"/>
              </a:rPr>
              <a:t>Salomão</a:t>
            </a:r>
            <a:endParaRPr lang="pt-BR" sz="3000" dirty="0">
              <a:solidFill>
                <a:schemeClr val="accent1">
                  <a:lumMod val="75000"/>
                </a:schemeClr>
              </a:solidFill>
              <a:latin typeface="+mn-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6900863" cy="647700"/>
          </a:xfrm>
        </p:spPr>
        <p:txBody>
          <a:bodyPr/>
          <a:lstStyle/>
          <a:p>
            <a:pPr>
              <a:defRPr/>
            </a:pPr>
            <a:r>
              <a:rPr lang="pt-BR" dirty="0"/>
              <a:t>CDC: Contratos Plano de Saúde</a:t>
            </a:r>
          </a:p>
        </p:txBody>
      </p:sp>
      <p:sp>
        <p:nvSpPr>
          <p:cNvPr id="4" name="Retângulo: Cantos Arredondados 3"/>
          <p:cNvSpPr/>
          <p:nvPr/>
        </p:nvSpPr>
        <p:spPr>
          <a:xfrm>
            <a:off x="1930400" y="1800225"/>
            <a:ext cx="4105275" cy="1152525"/>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Mutualismo </a:t>
            </a:r>
          </a:p>
        </p:txBody>
      </p:sp>
      <p:sp>
        <p:nvSpPr>
          <p:cNvPr id="5" name="Retângulo: Cantos Arredondados 4"/>
          <p:cNvSpPr/>
          <p:nvPr/>
        </p:nvSpPr>
        <p:spPr>
          <a:xfrm>
            <a:off x="4302125" y="3092450"/>
            <a:ext cx="4103688" cy="1152525"/>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Força obrigatória do Contrato</a:t>
            </a:r>
          </a:p>
        </p:txBody>
      </p:sp>
      <p:sp>
        <p:nvSpPr>
          <p:cNvPr id="7" name="Subtítulo 6"/>
          <p:cNvSpPr txBox="1">
            <a:spLocks/>
          </p:cNvSpPr>
          <p:nvPr/>
        </p:nvSpPr>
        <p:spPr>
          <a:xfrm>
            <a:off x="950913" y="4721225"/>
            <a:ext cx="11712575" cy="1512888"/>
          </a:xfrm>
          <a:ln>
            <a:solidFill>
              <a:schemeClr val="accent1">
                <a:lumMod val="40000"/>
                <a:lumOff val="60000"/>
              </a:schemeClr>
            </a:solidFill>
          </a:ln>
        </p:spPr>
        <p:txBody>
          <a:bodyPr/>
          <a:lstStyle>
            <a:lvl1pPr marL="384166" indent="-384166" algn="l" rtl="0" eaLnBrk="0" fontAlgn="base" hangingPunct="0">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004" indent="-320667" algn="l" rtl="0" eaLnBrk="0" fontAlgn="base" hangingPunct="0">
              <a:spcBef>
                <a:spcPct val="20000"/>
              </a:spcBef>
              <a:spcAft>
                <a:spcPct val="0"/>
              </a:spcAft>
              <a:buFont typeface="Arial" panose="020B0604020202020204" pitchFamily="34" charset="0"/>
              <a:buChar char="–"/>
              <a:defRPr sz="3100" kern="1200">
                <a:solidFill>
                  <a:schemeClr val="tx1"/>
                </a:solidFill>
                <a:latin typeface="+mn-lt"/>
                <a:ea typeface="+mn-ea"/>
                <a:cs typeface="+mn-cs"/>
              </a:defRPr>
            </a:lvl2pPr>
            <a:lvl3pPr marL="1284256" indent="-255581" algn="l" rtl="0" eaLnBrk="0" fontAlgn="base" hangingPunct="0">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798593" indent="-255581" algn="l"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4pPr>
            <a:lvl5pPr marL="2312930" indent="-255581" algn="l"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5pPr>
            <a:lvl6pPr marL="2828504"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776"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051"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323" indent="-257138" algn="l" defTabSz="1028547"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a:lnSpc>
                <a:spcPct val="150000"/>
              </a:lnSpc>
              <a:defRPr/>
            </a:pPr>
            <a:r>
              <a:rPr lang="en-US" sz="3000" dirty="0" err="1">
                <a:solidFill>
                  <a:schemeClr val="accent1">
                    <a:lumMod val="75000"/>
                  </a:schemeClr>
                </a:solidFill>
                <a:cs typeface="Arial" panose="020B0604020202020204" pitchFamily="34" charset="0"/>
              </a:rPr>
              <a:t>Manutenção</a:t>
            </a:r>
            <a:r>
              <a:rPr lang="en-US" sz="3000" dirty="0">
                <a:solidFill>
                  <a:schemeClr val="accent1">
                    <a:lumMod val="75000"/>
                  </a:schemeClr>
                </a:solidFill>
                <a:cs typeface="Arial" panose="020B0604020202020204" pitchFamily="34" charset="0"/>
              </a:rPr>
              <a:t> do </a:t>
            </a:r>
            <a:r>
              <a:rPr lang="en-US" sz="3000" dirty="0" err="1">
                <a:solidFill>
                  <a:schemeClr val="accent1">
                    <a:lumMod val="75000"/>
                  </a:schemeClr>
                </a:solidFill>
                <a:cs typeface="Arial" panose="020B0604020202020204" pitchFamily="34" charset="0"/>
              </a:rPr>
              <a:t>segurado</a:t>
            </a:r>
            <a:r>
              <a:rPr lang="en-US" sz="3000" dirty="0">
                <a:solidFill>
                  <a:schemeClr val="accent1">
                    <a:lumMod val="75000"/>
                  </a:schemeClr>
                </a:solidFill>
                <a:cs typeface="Arial" panose="020B0604020202020204" pitchFamily="34" charset="0"/>
              </a:rPr>
              <a:t> no </a:t>
            </a:r>
            <a:r>
              <a:rPr lang="en-US" sz="3000" dirty="0" err="1">
                <a:solidFill>
                  <a:schemeClr val="accent1">
                    <a:lumMod val="75000"/>
                  </a:schemeClr>
                </a:solidFill>
                <a:cs typeface="Arial" panose="020B0604020202020204" pitchFamily="34" charset="0"/>
              </a:rPr>
              <a:t>contrato</a:t>
            </a:r>
            <a:r>
              <a:rPr lang="en-US" sz="3000" dirty="0">
                <a:solidFill>
                  <a:schemeClr val="accent1">
                    <a:lumMod val="75000"/>
                  </a:schemeClr>
                </a:solidFill>
                <a:cs typeface="Arial" panose="020B0604020202020204" pitchFamily="34" charset="0"/>
              </a:rPr>
              <a:t> </a:t>
            </a:r>
            <a:r>
              <a:rPr lang="en-US" sz="3000" dirty="0" err="1">
                <a:solidFill>
                  <a:schemeClr val="accent1">
                    <a:lumMod val="75000"/>
                  </a:schemeClr>
                </a:solidFill>
                <a:cs typeface="Arial" panose="020B0604020202020204" pitchFamily="34" charset="0"/>
              </a:rPr>
              <a:t>em</a:t>
            </a:r>
            <a:r>
              <a:rPr lang="en-US" sz="3000" dirty="0">
                <a:solidFill>
                  <a:schemeClr val="accent1">
                    <a:lumMod val="75000"/>
                  </a:schemeClr>
                </a:solidFill>
                <a:cs typeface="Arial" panose="020B0604020202020204" pitchFamily="34" charset="0"/>
              </a:rPr>
              <a:t> </a:t>
            </a:r>
            <a:r>
              <a:rPr lang="en-US" sz="3000" dirty="0" err="1">
                <a:solidFill>
                  <a:schemeClr val="accent1">
                    <a:lumMod val="75000"/>
                  </a:schemeClr>
                </a:solidFill>
                <a:cs typeface="Arial" panose="020B0604020202020204" pitchFamily="34" charset="0"/>
              </a:rPr>
              <a:t>excepcionalidade</a:t>
            </a:r>
            <a:r>
              <a:rPr lang="en-US" sz="3000" dirty="0">
                <a:solidFill>
                  <a:schemeClr val="accent1">
                    <a:lumMod val="75000"/>
                  </a:schemeClr>
                </a:solidFill>
                <a:cs typeface="Arial" panose="020B0604020202020204" pitchFamily="34" charset="0"/>
              </a:rPr>
              <a:t>.</a:t>
            </a:r>
          </a:p>
          <a:p>
            <a:pPr>
              <a:lnSpc>
                <a:spcPct val="150000"/>
              </a:lnSpc>
              <a:defRPr/>
            </a:pPr>
            <a:r>
              <a:rPr lang="en-US" sz="3000" dirty="0" err="1">
                <a:solidFill>
                  <a:schemeClr val="accent1">
                    <a:lumMod val="75000"/>
                  </a:schemeClr>
                </a:solidFill>
                <a:cs typeface="Arial" panose="020B0604020202020204" pitchFamily="34" charset="0"/>
              </a:rPr>
              <a:t>Atendimento</a:t>
            </a:r>
            <a:r>
              <a:rPr lang="en-US" sz="3000" dirty="0">
                <a:solidFill>
                  <a:schemeClr val="accent1">
                    <a:lumMod val="75000"/>
                  </a:schemeClr>
                </a:solidFill>
                <a:cs typeface="Arial" panose="020B0604020202020204" pitchFamily="34" charset="0"/>
              </a:rPr>
              <a:t> HOMECARE </a:t>
            </a:r>
            <a:r>
              <a:rPr lang="en-US" sz="3000" dirty="0" err="1">
                <a:solidFill>
                  <a:schemeClr val="accent1">
                    <a:lumMod val="75000"/>
                  </a:schemeClr>
                </a:solidFill>
                <a:cs typeface="Arial" panose="020B0604020202020204" pitchFamily="34" charset="0"/>
              </a:rPr>
              <a:t>além</a:t>
            </a:r>
            <a:r>
              <a:rPr lang="en-US" sz="3000" dirty="0">
                <a:solidFill>
                  <a:schemeClr val="accent1">
                    <a:lumMod val="75000"/>
                  </a:schemeClr>
                </a:solidFill>
                <a:cs typeface="Arial" panose="020B0604020202020204" pitchFamily="34" charset="0"/>
              </a:rPr>
              <a:t> do </a:t>
            </a:r>
            <a:r>
              <a:rPr lang="en-US" sz="3000" dirty="0" err="1">
                <a:solidFill>
                  <a:schemeClr val="accent1">
                    <a:lumMod val="75000"/>
                  </a:schemeClr>
                </a:solidFill>
                <a:cs typeface="Arial" panose="020B0604020202020204" pitchFamily="34" charset="0"/>
              </a:rPr>
              <a:t>prazo</a:t>
            </a:r>
            <a:r>
              <a:rPr lang="en-US" sz="3000" dirty="0">
                <a:solidFill>
                  <a:schemeClr val="accent1">
                    <a:lumMod val="75000"/>
                  </a:schemeClr>
                </a:solidFill>
                <a:cs typeface="Arial" panose="020B0604020202020204" pitchFamily="34" charset="0"/>
              </a:rPr>
              <a:t> </a:t>
            </a:r>
            <a:r>
              <a:rPr lang="en-US" sz="3000" dirty="0" err="1">
                <a:solidFill>
                  <a:schemeClr val="accent1">
                    <a:lumMod val="75000"/>
                  </a:schemeClr>
                </a:solidFill>
                <a:cs typeface="Arial" panose="020B0604020202020204" pitchFamily="34" charset="0"/>
              </a:rPr>
              <a:t>previsto</a:t>
            </a:r>
            <a:endParaRPr lang="pt-BR" sz="3000" dirty="0">
              <a:solidFill>
                <a:schemeClr val="accent1">
                  <a:lumMod val="75000"/>
                </a:schemeClr>
              </a:solidFill>
              <a:cs typeface="Arial" panose="020B0604020202020204" pitchFamily="34" charset="0"/>
            </a:endParaRPr>
          </a:p>
        </p:txBody>
      </p:sp>
      <p:sp>
        <p:nvSpPr>
          <p:cNvPr id="8" name="Título 4"/>
          <p:cNvSpPr txBox="1">
            <a:spLocks/>
          </p:cNvSpPr>
          <p:nvPr/>
        </p:nvSpPr>
        <p:spPr>
          <a:xfrm>
            <a:off x="446088" y="9023350"/>
            <a:ext cx="11658600" cy="866775"/>
          </a:xfrm>
          <a:ln>
            <a:solidFill>
              <a:schemeClr val="accent1">
                <a:lumMod val="40000"/>
                <a:lumOff val="60000"/>
              </a:schemeClr>
            </a:solidFill>
          </a:ln>
        </p:spPr>
        <p:txBody>
          <a:bodyPr>
            <a:normAutofit/>
          </a:bodyPr>
          <a:lstStyle>
            <a:lvl1pPr algn="ctr" rtl="0" eaLnBrk="0" fontAlgn="base" hangingPunct="0">
              <a:spcBef>
                <a:spcPct val="0"/>
              </a:spcBef>
              <a:spcAft>
                <a:spcPct val="0"/>
              </a:spcAft>
              <a:defRPr sz="4900" kern="1200">
                <a:solidFill>
                  <a:schemeClr val="tx1"/>
                </a:solidFill>
                <a:latin typeface="+mj-lt"/>
                <a:ea typeface="+mj-ea"/>
                <a:cs typeface="+mj-cs"/>
              </a:defRPr>
            </a:lvl1pPr>
            <a:lvl2pPr algn="ctr" rtl="0" eaLnBrk="0" fontAlgn="base" hangingPunct="0">
              <a:spcBef>
                <a:spcPct val="0"/>
              </a:spcBef>
              <a:spcAft>
                <a:spcPct val="0"/>
              </a:spcAft>
              <a:defRPr sz="4900">
                <a:solidFill>
                  <a:schemeClr val="tx1"/>
                </a:solidFill>
                <a:latin typeface="Calibri" pitchFamily="34" charset="0"/>
              </a:defRPr>
            </a:lvl2pPr>
            <a:lvl3pPr algn="ctr" rtl="0" eaLnBrk="0" fontAlgn="base" hangingPunct="0">
              <a:spcBef>
                <a:spcPct val="0"/>
              </a:spcBef>
              <a:spcAft>
                <a:spcPct val="0"/>
              </a:spcAft>
              <a:defRPr sz="4900">
                <a:solidFill>
                  <a:schemeClr val="tx1"/>
                </a:solidFill>
                <a:latin typeface="Calibri" pitchFamily="34" charset="0"/>
              </a:defRPr>
            </a:lvl3pPr>
            <a:lvl4pPr algn="ctr" rtl="0" eaLnBrk="0" fontAlgn="base" hangingPunct="0">
              <a:spcBef>
                <a:spcPct val="0"/>
              </a:spcBef>
              <a:spcAft>
                <a:spcPct val="0"/>
              </a:spcAft>
              <a:defRPr sz="4900">
                <a:solidFill>
                  <a:schemeClr val="tx1"/>
                </a:solidFill>
                <a:latin typeface="Calibri" pitchFamily="34" charset="0"/>
              </a:defRPr>
            </a:lvl4pPr>
            <a:lvl5pPr algn="ctr" rtl="0" eaLnBrk="0" fontAlgn="base" hangingPunct="0">
              <a:spcBef>
                <a:spcPct val="0"/>
              </a:spcBef>
              <a:spcAft>
                <a:spcPct val="0"/>
              </a:spcAft>
              <a:defRPr sz="4900">
                <a:solidFill>
                  <a:schemeClr val="tx1"/>
                </a:solidFill>
                <a:latin typeface="Calibri" pitchFamily="34" charset="0"/>
              </a:defRPr>
            </a:lvl5pPr>
            <a:lvl6pPr marL="514274" algn="ctr" rtl="0" eaLnBrk="1" fontAlgn="base" hangingPunct="1">
              <a:spcBef>
                <a:spcPct val="0"/>
              </a:spcBef>
              <a:spcAft>
                <a:spcPct val="0"/>
              </a:spcAft>
              <a:defRPr sz="4951">
                <a:solidFill>
                  <a:schemeClr val="tx1"/>
                </a:solidFill>
                <a:latin typeface="Calibri" pitchFamily="34" charset="0"/>
              </a:defRPr>
            </a:lvl6pPr>
            <a:lvl7pPr marL="1028547" algn="ctr" rtl="0" eaLnBrk="1" fontAlgn="base" hangingPunct="1">
              <a:spcBef>
                <a:spcPct val="0"/>
              </a:spcBef>
              <a:spcAft>
                <a:spcPct val="0"/>
              </a:spcAft>
              <a:defRPr sz="4951">
                <a:solidFill>
                  <a:schemeClr val="tx1"/>
                </a:solidFill>
                <a:latin typeface="Calibri" pitchFamily="34" charset="0"/>
              </a:defRPr>
            </a:lvl7pPr>
            <a:lvl8pPr marL="1542821" algn="ctr" rtl="0" eaLnBrk="1" fontAlgn="base" hangingPunct="1">
              <a:spcBef>
                <a:spcPct val="0"/>
              </a:spcBef>
              <a:spcAft>
                <a:spcPct val="0"/>
              </a:spcAft>
              <a:defRPr sz="4951">
                <a:solidFill>
                  <a:schemeClr val="tx1"/>
                </a:solidFill>
                <a:latin typeface="Calibri" pitchFamily="34" charset="0"/>
              </a:defRPr>
            </a:lvl8pPr>
            <a:lvl9pPr marL="2057093" algn="ctr" rtl="0" eaLnBrk="1" fontAlgn="base" hangingPunct="1">
              <a:spcBef>
                <a:spcPct val="0"/>
              </a:spcBef>
              <a:spcAft>
                <a:spcPct val="0"/>
              </a:spcAft>
              <a:defRPr sz="4951">
                <a:solidFill>
                  <a:schemeClr val="tx1"/>
                </a:solidFill>
                <a:latin typeface="Calibri" pitchFamily="34" charset="0"/>
              </a:defRPr>
            </a:lvl9pPr>
          </a:lstStyle>
          <a:p>
            <a:pPr>
              <a:defRPr/>
            </a:pPr>
            <a:r>
              <a:rPr lang="en-US" sz="3000" dirty="0" err="1">
                <a:solidFill>
                  <a:schemeClr val="accent1">
                    <a:lumMod val="75000"/>
                  </a:schemeClr>
                </a:solidFill>
                <a:latin typeface="+mn-lt"/>
                <a:cs typeface="Arial" panose="020B0604020202020204" pitchFamily="34" charset="0"/>
              </a:rPr>
              <a:t>AREsp</a:t>
            </a:r>
            <a:r>
              <a:rPr lang="en-US" sz="3000" dirty="0">
                <a:solidFill>
                  <a:schemeClr val="accent1">
                    <a:lumMod val="75000"/>
                  </a:schemeClr>
                </a:solidFill>
                <a:latin typeface="+mn-lt"/>
                <a:cs typeface="Arial" panose="020B0604020202020204" pitchFamily="34" charset="0"/>
              </a:rPr>
              <a:t> 1.493.862-SP - Min. Paulo de </a:t>
            </a:r>
            <a:r>
              <a:rPr lang="en-US" sz="3000" dirty="0" err="1">
                <a:solidFill>
                  <a:schemeClr val="accent1">
                    <a:lumMod val="75000"/>
                  </a:schemeClr>
                </a:solidFill>
                <a:latin typeface="+mn-lt"/>
                <a:cs typeface="Arial" panose="020B0604020202020204" pitchFamily="34" charset="0"/>
              </a:rPr>
              <a:t>Tarso</a:t>
            </a:r>
            <a:r>
              <a:rPr lang="en-US" sz="3000" dirty="0">
                <a:solidFill>
                  <a:schemeClr val="accent1">
                    <a:lumMod val="75000"/>
                  </a:schemeClr>
                </a:solidFill>
                <a:latin typeface="+mn-lt"/>
                <a:cs typeface="Arial" panose="020B0604020202020204" pitchFamily="34" charset="0"/>
              </a:rPr>
              <a:t> </a:t>
            </a:r>
            <a:r>
              <a:rPr lang="en-US" sz="3000" dirty="0" err="1">
                <a:solidFill>
                  <a:schemeClr val="accent1">
                    <a:lumMod val="75000"/>
                  </a:schemeClr>
                </a:solidFill>
                <a:latin typeface="+mn-lt"/>
                <a:cs typeface="Arial" panose="020B0604020202020204" pitchFamily="34" charset="0"/>
              </a:rPr>
              <a:t>Sanseverino</a:t>
            </a:r>
            <a:endParaRPr lang="pt-BR" sz="3000" dirty="0">
              <a:solidFill>
                <a:schemeClr val="accent1">
                  <a:lumMod val="75000"/>
                </a:schemeClr>
              </a:solidFill>
              <a:latin typeface="+mn-lt"/>
              <a:cs typeface="Arial" panose="020B0604020202020204" pitchFamily="34" charset="0"/>
            </a:endParaRPr>
          </a:p>
        </p:txBody>
      </p:sp>
      <p:sp>
        <p:nvSpPr>
          <p:cNvPr id="9" name="Seta: para Baixo 8"/>
          <p:cNvSpPr/>
          <p:nvPr/>
        </p:nvSpPr>
        <p:spPr>
          <a:xfrm>
            <a:off x="5510213" y="6413500"/>
            <a:ext cx="1368425" cy="530225"/>
          </a:xfrm>
          <a:prstGeom prst="down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 name="CaixaDeTexto 10"/>
          <p:cNvSpPr txBox="1"/>
          <p:nvPr/>
        </p:nvSpPr>
        <p:spPr>
          <a:xfrm>
            <a:off x="2681288" y="7288213"/>
            <a:ext cx="8208962" cy="1392237"/>
          </a:xfrm>
          <a:prstGeom prst="rect">
            <a:avLst/>
          </a:prstGeom>
          <a:noFill/>
          <a:ln w="3175">
            <a:solidFill>
              <a:schemeClr val="accent1">
                <a:lumMod val="40000"/>
                <a:lumOff val="60000"/>
              </a:schemeClr>
            </a:solidFill>
          </a:ln>
        </p:spPr>
        <p:txBody>
          <a:bodyPr>
            <a:spAutoFit/>
          </a:bodyPr>
          <a:lstStyle/>
          <a:p>
            <a:pPr algn="ctr">
              <a:lnSpc>
                <a:spcPct val="150000"/>
              </a:lnSpc>
              <a:defRPr/>
            </a:pPr>
            <a:r>
              <a:rPr lang="pt-BR" sz="3000" dirty="0">
                <a:solidFill>
                  <a:schemeClr val="accent1">
                    <a:lumMod val="75000"/>
                  </a:schemeClr>
                </a:solidFill>
                <a:latin typeface="+mn-lt"/>
              </a:rPr>
              <a:t>Fundamentos: Dignidade da Pessoa Humana e Função Social do contrato</a:t>
            </a:r>
          </a:p>
        </p:txBody>
      </p:sp>
      <p:sp>
        <p:nvSpPr>
          <p:cNvPr id="3" name="Retângulo: Cantos Arredondados 2"/>
          <p:cNvSpPr/>
          <p:nvPr/>
        </p:nvSpPr>
        <p:spPr>
          <a:xfrm>
            <a:off x="6353175" y="1811338"/>
            <a:ext cx="4105275" cy="1152525"/>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Contrato de Adesão</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a:xfrm>
            <a:off x="304800" y="319088"/>
            <a:ext cx="11658600" cy="1616075"/>
          </a:xfrm>
        </p:spPr>
        <p:txBody>
          <a:bodyPr>
            <a:normAutofit/>
          </a:bodyPr>
          <a:lstStyle/>
          <a:p>
            <a:pPr algn="l">
              <a:spcBef>
                <a:spcPts val="0"/>
              </a:spcBef>
              <a:buSzPct val="100000"/>
              <a:defRPr/>
            </a:pPr>
            <a:r>
              <a:rPr lang="en-US" sz="4050" b="1" dirty="0">
                <a:solidFill>
                  <a:srgbClr val="69ADE7"/>
                </a:solidFill>
                <a:ea typeface="+mn-ea"/>
                <a:cs typeface="Arial" panose="020B0604020202020204" pitchFamily="34" charset="0"/>
              </a:rPr>
              <a:t>CDC: </a:t>
            </a:r>
            <a:r>
              <a:rPr lang="en-US" sz="4050" b="1" dirty="0" err="1">
                <a:solidFill>
                  <a:srgbClr val="69ADE7"/>
                </a:solidFill>
                <a:ea typeface="+mn-ea"/>
                <a:cs typeface="Arial" panose="020B0604020202020204" pitchFamily="34" charset="0"/>
              </a:rPr>
              <a:t>Cláusulas</a:t>
            </a:r>
            <a:r>
              <a:rPr lang="en-US" sz="4050" b="1" dirty="0">
                <a:solidFill>
                  <a:srgbClr val="69ADE7"/>
                </a:solidFill>
                <a:ea typeface="+mn-ea"/>
                <a:cs typeface="Arial" panose="020B0604020202020204" pitchFamily="34" charset="0"/>
              </a:rPr>
              <a:t> </a:t>
            </a:r>
            <a:r>
              <a:rPr lang="en-US" sz="4050" b="1" dirty="0" err="1">
                <a:solidFill>
                  <a:srgbClr val="69ADE7"/>
                </a:solidFill>
                <a:ea typeface="+mn-ea"/>
                <a:cs typeface="Arial" panose="020B0604020202020204" pitchFamily="34" charset="0"/>
              </a:rPr>
              <a:t>Abusivas</a:t>
            </a:r>
            <a:r>
              <a:rPr lang="en-US" sz="4050" b="1" dirty="0">
                <a:solidFill>
                  <a:srgbClr val="69ADE7"/>
                </a:solidFill>
                <a:ea typeface="+mn-ea"/>
                <a:cs typeface="Arial" panose="020B0604020202020204" pitchFamily="34" charset="0"/>
              </a:rPr>
              <a:t> </a:t>
            </a:r>
            <a:r>
              <a:rPr lang="en-US" sz="4050" b="1" dirty="0" err="1">
                <a:solidFill>
                  <a:srgbClr val="69ADE7"/>
                </a:solidFill>
                <a:ea typeface="+mn-ea"/>
                <a:cs typeface="Arial" panose="020B0604020202020204" pitchFamily="34" charset="0"/>
              </a:rPr>
              <a:t>nos</a:t>
            </a:r>
            <a:r>
              <a:rPr lang="en-US" sz="4050" b="1" dirty="0">
                <a:solidFill>
                  <a:srgbClr val="69ADE7"/>
                </a:solidFill>
                <a:ea typeface="+mn-ea"/>
                <a:cs typeface="Arial" panose="020B0604020202020204" pitchFamily="34" charset="0"/>
              </a:rPr>
              <a:t> </a:t>
            </a:r>
            <a:r>
              <a:rPr lang="en-US" sz="4050" b="1" dirty="0" err="1">
                <a:solidFill>
                  <a:srgbClr val="69ADE7"/>
                </a:solidFill>
                <a:ea typeface="+mn-ea"/>
                <a:cs typeface="Arial" panose="020B0604020202020204" pitchFamily="34" charset="0"/>
              </a:rPr>
              <a:t>Contratos</a:t>
            </a:r>
            <a:r>
              <a:rPr lang="en-US" sz="4050" b="1" dirty="0">
                <a:solidFill>
                  <a:srgbClr val="69ADE7"/>
                </a:solidFill>
                <a:ea typeface="+mn-ea"/>
                <a:cs typeface="Arial" panose="020B0604020202020204" pitchFamily="34" charset="0"/>
              </a:rPr>
              <a:t> de </a:t>
            </a:r>
            <a:br>
              <a:rPr lang="en-US" sz="4050" b="1" dirty="0">
                <a:solidFill>
                  <a:srgbClr val="69ADE7"/>
                </a:solidFill>
                <a:ea typeface="+mn-ea"/>
                <a:cs typeface="Arial" panose="020B0604020202020204" pitchFamily="34" charset="0"/>
              </a:rPr>
            </a:br>
            <a:r>
              <a:rPr lang="en-US" sz="4050" b="1" dirty="0" err="1">
                <a:solidFill>
                  <a:srgbClr val="69ADE7"/>
                </a:solidFill>
                <a:ea typeface="+mn-ea"/>
                <a:cs typeface="Arial" panose="020B0604020202020204" pitchFamily="34" charset="0"/>
              </a:rPr>
              <a:t>Planos</a:t>
            </a:r>
            <a:r>
              <a:rPr lang="en-US" sz="4050" b="1" dirty="0">
                <a:solidFill>
                  <a:srgbClr val="69ADE7"/>
                </a:solidFill>
                <a:ea typeface="+mn-ea"/>
                <a:cs typeface="Arial" panose="020B0604020202020204" pitchFamily="34" charset="0"/>
              </a:rPr>
              <a:t> de </a:t>
            </a:r>
            <a:r>
              <a:rPr lang="en-US" sz="4050" b="1" dirty="0" err="1">
                <a:solidFill>
                  <a:srgbClr val="69ADE7"/>
                </a:solidFill>
                <a:ea typeface="+mn-ea"/>
                <a:cs typeface="Arial" panose="020B0604020202020204" pitchFamily="34" charset="0"/>
              </a:rPr>
              <a:t>Saúde</a:t>
            </a:r>
            <a:endParaRPr lang="pt-BR" sz="4050" b="1" dirty="0">
              <a:solidFill>
                <a:srgbClr val="69ADE7"/>
              </a:solidFill>
              <a:ea typeface="+mn-ea"/>
              <a:cs typeface="Arial" panose="020B0604020202020204" pitchFamily="34" charset="0"/>
            </a:endParaRPr>
          </a:p>
        </p:txBody>
      </p:sp>
      <p:sp>
        <p:nvSpPr>
          <p:cNvPr id="2" name="Título 4"/>
          <p:cNvSpPr txBox="1">
            <a:spLocks/>
          </p:cNvSpPr>
          <p:nvPr/>
        </p:nvSpPr>
        <p:spPr>
          <a:xfrm>
            <a:off x="665163" y="3341688"/>
            <a:ext cx="11658600" cy="3665537"/>
          </a:xfrm>
          <a:ln w="3175">
            <a:solidFill>
              <a:schemeClr val="accent1">
                <a:lumMod val="40000"/>
                <a:lumOff val="60000"/>
              </a:schemeClr>
            </a:solidFill>
          </a:ln>
        </p:spPr>
        <p:txBody>
          <a:bodyPr/>
          <a:lstStyle>
            <a:lvl1pPr algn="ctr" rtl="0" eaLnBrk="0" fontAlgn="base" hangingPunct="0">
              <a:spcBef>
                <a:spcPct val="0"/>
              </a:spcBef>
              <a:spcAft>
                <a:spcPct val="0"/>
              </a:spcAft>
              <a:defRPr sz="4900" kern="1200">
                <a:solidFill>
                  <a:schemeClr val="tx1"/>
                </a:solidFill>
                <a:latin typeface="+mj-lt"/>
                <a:ea typeface="+mj-ea"/>
                <a:cs typeface="+mj-cs"/>
              </a:defRPr>
            </a:lvl1pPr>
            <a:lvl2pPr algn="ctr" rtl="0" eaLnBrk="0" fontAlgn="base" hangingPunct="0">
              <a:spcBef>
                <a:spcPct val="0"/>
              </a:spcBef>
              <a:spcAft>
                <a:spcPct val="0"/>
              </a:spcAft>
              <a:defRPr sz="4900">
                <a:solidFill>
                  <a:schemeClr val="tx1"/>
                </a:solidFill>
                <a:latin typeface="Calibri" pitchFamily="34" charset="0"/>
              </a:defRPr>
            </a:lvl2pPr>
            <a:lvl3pPr algn="ctr" rtl="0" eaLnBrk="0" fontAlgn="base" hangingPunct="0">
              <a:spcBef>
                <a:spcPct val="0"/>
              </a:spcBef>
              <a:spcAft>
                <a:spcPct val="0"/>
              </a:spcAft>
              <a:defRPr sz="4900">
                <a:solidFill>
                  <a:schemeClr val="tx1"/>
                </a:solidFill>
                <a:latin typeface="Calibri" pitchFamily="34" charset="0"/>
              </a:defRPr>
            </a:lvl3pPr>
            <a:lvl4pPr algn="ctr" rtl="0" eaLnBrk="0" fontAlgn="base" hangingPunct="0">
              <a:spcBef>
                <a:spcPct val="0"/>
              </a:spcBef>
              <a:spcAft>
                <a:spcPct val="0"/>
              </a:spcAft>
              <a:defRPr sz="4900">
                <a:solidFill>
                  <a:schemeClr val="tx1"/>
                </a:solidFill>
                <a:latin typeface="Calibri" pitchFamily="34" charset="0"/>
              </a:defRPr>
            </a:lvl4pPr>
            <a:lvl5pPr algn="ctr" rtl="0" eaLnBrk="0" fontAlgn="base" hangingPunct="0">
              <a:spcBef>
                <a:spcPct val="0"/>
              </a:spcBef>
              <a:spcAft>
                <a:spcPct val="0"/>
              </a:spcAft>
              <a:defRPr sz="4900">
                <a:solidFill>
                  <a:schemeClr val="tx1"/>
                </a:solidFill>
                <a:latin typeface="Calibri" pitchFamily="34" charset="0"/>
              </a:defRPr>
            </a:lvl5pPr>
            <a:lvl6pPr marL="514274" algn="ctr" rtl="0" eaLnBrk="1" fontAlgn="base" hangingPunct="1">
              <a:spcBef>
                <a:spcPct val="0"/>
              </a:spcBef>
              <a:spcAft>
                <a:spcPct val="0"/>
              </a:spcAft>
              <a:defRPr sz="4951">
                <a:solidFill>
                  <a:schemeClr val="tx1"/>
                </a:solidFill>
                <a:latin typeface="Calibri" pitchFamily="34" charset="0"/>
              </a:defRPr>
            </a:lvl6pPr>
            <a:lvl7pPr marL="1028547" algn="ctr" rtl="0" eaLnBrk="1" fontAlgn="base" hangingPunct="1">
              <a:spcBef>
                <a:spcPct val="0"/>
              </a:spcBef>
              <a:spcAft>
                <a:spcPct val="0"/>
              </a:spcAft>
              <a:defRPr sz="4951">
                <a:solidFill>
                  <a:schemeClr val="tx1"/>
                </a:solidFill>
                <a:latin typeface="Calibri" pitchFamily="34" charset="0"/>
              </a:defRPr>
            </a:lvl7pPr>
            <a:lvl8pPr marL="1542821" algn="ctr" rtl="0" eaLnBrk="1" fontAlgn="base" hangingPunct="1">
              <a:spcBef>
                <a:spcPct val="0"/>
              </a:spcBef>
              <a:spcAft>
                <a:spcPct val="0"/>
              </a:spcAft>
              <a:defRPr sz="4951">
                <a:solidFill>
                  <a:schemeClr val="tx1"/>
                </a:solidFill>
                <a:latin typeface="Calibri" pitchFamily="34" charset="0"/>
              </a:defRPr>
            </a:lvl8pPr>
            <a:lvl9pPr marL="2057093" algn="ctr" rtl="0" eaLnBrk="1" fontAlgn="base" hangingPunct="1">
              <a:spcBef>
                <a:spcPct val="0"/>
              </a:spcBef>
              <a:spcAft>
                <a:spcPct val="0"/>
              </a:spcAft>
              <a:defRPr sz="4951">
                <a:solidFill>
                  <a:schemeClr val="tx1"/>
                </a:solidFill>
                <a:latin typeface="Calibri" pitchFamily="34" charset="0"/>
              </a:defRPr>
            </a:lvl9pPr>
          </a:lstStyle>
          <a:p>
            <a:pPr>
              <a:lnSpc>
                <a:spcPct val="150000"/>
              </a:lnSpc>
              <a:defRPr/>
            </a:pPr>
            <a:r>
              <a:rPr lang="en-US" sz="3000" dirty="0" err="1">
                <a:solidFill>
                  <a:schemeClr val="accent1">
                    <a:lumMod val="75000"/>
                  </a:schemeClr>
                </a:solidFill>
                <a:latin typeface="+mn-lt"/>
                <a:cs typeface="Arial" panose="020B0604020202020204" pitchFamily="34" charset="0"/>
              </a:rPr>
              <a:t>Súmula</a:t>
            </a:r>
            <a:r>
              <a:rPr lang="en-US" sz="3000" dirty="0">
                <a:solidFill>
                  <a:schemeClr val="accent1">
                    <a:lumMod val="75000"/>
                  </a:schemeClr>
                </a:solidFill>
                <a:latin typeface="+mn-lt"/>
                <a:cs typeface="Arial" panose="020B0604020202020204" pitchFamily="34" charset="0"/>
              </a:rPr>
              <a:t> 302 STJ </a:t>
            </a:r>
          </a:p>
          <a:p>
            <a:pPr>
              <a:lnSpc>
                <a:spcPct val="150000"/>
              </a:lnSpc>
              <a:defRPr/>
            </a:pPr>
            <a:r>
              <a:rPr lang="pt-BR" sz="3000" dirty="0">
                <a:solidFill>
                  <a:schemeClr val="accent1">
                    <a:lumMod val="75000"/>
                  </a:schemeClr>
                </a:solidFill>
                <a:latin typeface="+mn-lt"/>
                <a:cs typeface="Arial" panose="020B0604020202020204" pitchFamily="34" charset="0"/>
              </a:rPr>
              <a:t>É nula a cláusula do contrato de plano de saúde que limita o tempo de internação hospitalar do segurado, pois estabelece obrigação iníqua e abusiva, incompatível com a boa-fé e equidade, submetendo consumidor a desvantagem exagerada.</a:t>
            </a:r>
            <a:endParaRPr lang="en-US" sz="3000" dirty="0">
              <a:solidFill>
                <a:schemeClr val="accent1">
                  <a:lumMod val="75000"/>
                </a:schemeClr>
              </a:solidFill>
              <a:latin typeface="+mn-lt"/>
              <a:cs typeface="Arial" panose="020B0604020202020204" pitchFamily="34" charset="0"/>
            </a:endParaRPr>
          </a:p>
        </p:txBody>
      </p:sp>
      <p:sp>
        <p:nvSpPr>
          <p:cNvPr id="7" name="Subtítulo 6"/>
          <p:cNvSpPr txBox="1">
            <a:spLocks/>
          </p:cNvSpPr>
          <p:nvPr/>
        </p:nvSpPr>
        <p:spPr>
          <a:xfrm>
            <a:off x="2057400" y="8310563"/>
            <a:ext cx="9601200" cy="1971675"/>
          </a:xfrm>
        </p:spPr>
        <p:txBody>
          <a:bodyPr/>
          <a:lstStyle>
            <a:lvl1pPr marL="0" indent="0" algn="ctr" rtl="0" eaLnBrk="0" fontAlgn="base" hangingPunct="0">
              <a:spcBef>
                <a:spcPct val="20000"/>
              </a:spcBef>
              <a:spcAft>
                <a:spcPct val="0"/>
              </a:spcAft>
              <a:buFont typeface="Arial" panose="020B0604020202020204" pitchFamily="34" charset="0"/>
              <a:buNone/>
              <a:defRPr sz="3600" kern="1200">
                <a:solidFill>
                  <a:schemeClr val="tx1">
                    <a:tint val="75000"/>
                  </a:schemeClr>
                </a:solidFill>
                <a:latin typeface="+mn-lt"/>
                <a:ea typeface="+mn-ea"/>
                <a:cs typeface="+mn-cs"/>
              </a:defRPr>
            </a:lvl1pPr>
            <a:lvl2pPr marL="685783" indent="0" algn="ctr" rtl="0" eaLnBrk="0" fontAlgn="base" hangingPunct="0">
              <a:spcBef>
                <a:spcPct val="20000"/>
              </a:spcBef>
              <a:spcAft>
                <a:spcPct val="0"/>
              </a:spcAft>
              <a:buFont typeface="Arial" panose="020B0604020202020204" pitchFamily="34" charset="0"/>
              <a:buNone/>
              <a:defRPr sz="3100" kern="1200">
                <a:solidFill>
                  <a:schemeClr val="tx1">
                    <a:tint val="75000"/>
                  </a:schemeClr>
                </a:solidFill>
                <a:latin typeface="+mn-lt"/>
                <a:ea typeface="+mn-ea"/>
                <a:cs typeface="+mn-cs"/>
              </a:defRPr>
            </a:lvl2pPr>
            <a:lvl3pPr marL="1371566" indent="0" algn="ctr" rtl="0" eaLnBrk="0" fontAlgn="base" hangingPunct="0">
              <a:spcBef>
                <a:spcPct val="20000"/>
              </a:spcBef>
              <a:spcAft>
                <a:spcPct val="0"/>
              </a:spcAft>
              <a:buFont typeface="Arial" panose="020B0604020202020204" pitchFamily="34" charset="0"/>
              <a:buNone/>
              <a:defRPr sz="2700" kern="1200">
                <a:solidFill>
                  <a:schemeClr val="tx1">
                    <a:tint val="75000"/>
                  </a:schemeClr>
                </a:solidFill>
                <a:latin typeface="+mn-lt"/>
                <a:ea typeface="+mn-ea"/>
                <a:cs typeface="+mn-cs"/>
              </a:defRPr>
            </a:lvl3pPr>
            <a:lvl4pPr marL="2057348" indent="0" algn="ctr" rtl="0" eaLnBrk="0" fontAlgn="base" hangingPunct="0">
              <a:spcBef>
                <a:spcPct val="20000"/>
              </a:spcBef>
              <a:spcAft>
                <a:spcPct val="0"/>
              </a:spcAft>
              <a:buFont typeface="Arial" panose="020B0604020202020204" pitchFamily="34" charset="0"/>
              <a:buNone/>
              <a:defRPr sz="2200" kern="1200">
                <a:solidFill>
                  <a:schemeClr val="tx1">
                    <a:tint val="75000"/>
                  </a:schemeClr>
                </a:solidFill>
                <a:latin typeface="+mn-lt"/>
                <a:ea typeface="+mn-ea"/>
                <a:cs typeface="+mn-cs"/>
              </a:defRPr>
            </a:lvl4pPr>
            <a:lvl5pPr marL="2743131" indent="0" algn="ctr" rtl="0" eaLnBrk="0" fontAlgn="base" hangingPunct="0">
              <a:spcBef>
                <a:spcPct val="20000"/>
              </a:spcBef>
              <a:spcAft>
                <a:spcPct val="0"/>
              </a:spcAft>
              <a:buFont typeface="Arial" panose="020B0604020202020204" pitchFamily="34" charset="0"/>
              <a:buNone/>
              <a:defRPr sz="2200" kern="1200">
                <a:solidFill>
                  <a:schemeClr val="tx1">
                    <a:tint val="75000"/>
                  </a:schemeClr>
                </a:solidFill>
                <a:latin typeface="+mn-lt"/>
                <a:ea typeface="+mn-ea"/>
                <a:cs typeface="+mn-cs"/>
              </a:defRPr>
            </a:lvl5pPr>
            <a:lvl6pPr marL="3428915" indent="0" algn="ctr" defTabSz="1028547" rtl="0" eaLnBrk="1" latinLnBrk="0" hangingPunct="1">
              <a:spcBef>
                <a:spcPct val="20000"/>
              </a:spcBef>
              <a:buFont typeface="Arial" pitchFamily="34" charset="0"/>
              <a:buNone/>
              <a:defRPr sz="2249" kern="1200">
                <a:solidFill>
                  <a:schemeClr val="tx1">
                    <a:tint val="75000"/>
                  </a:schemeClr>
                </a:solidFill>
                <a:latin typeface="+mn-lt"/>
                <a:ea typeface="+mn-ea"/>
                <a:cs typeface="+mn-cs"/>
              </a:defRPr>
            </a:lvl6pPr>
            <a:lvl7pPr marL="4114698" indent="0" algn="ctr" defTabSz="1028547" rtl="0" eaLnBrk="1" latinLnBrk="0" hangingPunct="1">
              <a:spcBef>
                <a:spcPct val="20000"/>
              </a:spcBef>
              <a:buFont typeface="Arial" pitchFamily="34" charset="0"/>
              <a:buNone/>
              <a:defRPr sz="2249" kern="1200">
                <a:solidFill>
                  <a:schemeClr val="tx1">
                    <a:tint val="75000"/>
                  </a:schemeClr>
                </a:solidFill>
                <a:latin typeface="+mn-lt"/>
                <a:ea typeface="+mn-ea"/>
                <a:cs typeface="+mn-cs"/>
              </a:defRPr>
            </a:lvl7pPr>
            <a:lvl8pPr marL="4800480" indent="0" algn="ctr" defTabSz="1028547" rtl="0" eaLnBrk="1" latinLnBrk="0" hangingPunct="1">
              <a:spcBef>
                <a:spcPct val="20000"/>
              </a:spcBef>
              <a:buFont typeface="Arial" pitchFamily="34" charset="0"/>
              <a:buNone/>
              <a:defRPr sz="2249" kern="1200">
                <a:solidFill>
                  <a:schemeClr val="tx1">
                    <a:tint val="75000"/>
                  </a:schemeClr>
                </a:solidFill>
                <a:latin typeface="+mn-lt"/>
                <a:ea typeface="+mn-ea"/>
                <a:cs typeface="+mn-cs"/>
              </a:defRPr>
            </a:lvl8pPr>
            <a:lvl9pPr marL="5486263" indent="0" algn="ctr" defTabSz="1028547" rtl="0" eaLnBrk="1" latinLnBrk="0" hangingPunct="1">
              <a:spcBef>
                <a:spcPct val="20000"/>
              </a:spcBef>
              <a:buFont typeface="Arial" pitchFamily="34" charset="0"/>
              <a:buNone/>
              <a:defRPr sz="2249" kern="1200">
                <a:solidFill>
                  <a:schemeClr val="tx1">
                    <a:tint val="75000"/>
                  </a:schemeClr>
                </a:solidFill>
                <a:latin typeface="+mn-lt"/>
                <a:ea typeface="+mn-ea"/>
                <a:cs typeface="+mn-cs"/>
              </a:defRPr>
            </a:lvl9pPr>
          </a:lstStyle>
          <a:p>
            <a:pPr>
              <a:defRPr/>
            </a:pPr>
            <a:r>
              <a:rPr lang="en-US" sz="3000">
                <a:solidFill>
                  <a:schemeClr val="accent1">
                    <a:lumMod val="75000"/>
                  </a:schemeClr>
                </a:solidFill>
                <a:cs typeface="Arial" pitchFamily="34" charset="0"/>
              </a:rPr>
              <a:t>INC. I, ART. I, Lei 9656/98</a:t>
            </a:r>
          </a:p>
          <a:p>
            <a:pPr>
              <a:defRPr/>
            </a:pPr>
            <a:r>
              <a:rPr lang="en-US" sz="3000">
                <a:solidFill>
                  <a:schemeClr val="accent1">
                    <a:lumMod val="75000"/>
                  </a:schemeClr>
                </a:solidFill>
                <a:cs typeface="Arial" pitchFamily="34" charset="0"/>
              </a:rPr>
              <a:t>Sociedades, Cooperativas, Entidades de Autogestão e Seguro de Saúde</a:t>
            </a:r>
            <a:endParaRPr lang="pt-BR" sz="3000" dirty="0">
              <a:solidFill>
                <a:schemeClr val="accent1">
                  <a:lumMod val="75000"/>
                </a:schemeClr>
              </a:solidFill>
              <a:cs typeface="Arial" pitchFamily="34" charset="0"/>
            </a:endParaRPr>
          </a:p>
        </p:txBody>
      </p:sp>
      <p:sp>
        <p:nvSpPr>
          <p:cNvPr id="11" name="CaixaDeTexto 10"/>
          <p:cNvSpPr txBox="1"/>
          <p:nvPr/>
        </p:nvSpPr>
        <p:spPr>
          <a:xfrm>
            <a:off x="3429000" y="7231063"/>
            <a:ext cx="6858000" cy="554037"/>
          </a:xfrm>
          <a:prstGeom prst="rect">
            <a:avLst/>
          </a:prstGeom>
          <a:noFill/>
          <a:ln>
            <a:solidFill>
              <a:schemeClr val="accent1">
                <a:lumMod val="40000"/>
                <a:lumOff val="60000"/>
              </a:schemeClr>
            </a:solidFill>
          </a:ln>
        </p:spPr>
        <p:txBody>
          <a:bodyPr>
            <a:spAutoFit/>
          </a:bodyPr>
          <a:lstStyle/>
          <a:p>
            <a:pPr>
              <a:defRPr/>
            </a:pPr>
            <a:r>
              <a:rPr lang="pt-BR" sz="3000" dirty="0" err="1">
                <a:solidFill>
                  <a:schemeClr val="accent1">
                    <a:lumMod val="75000"/>
                  </a:schemeClr>
                </a:solidFill>
                <a:latin typeface="+mn-lt"/>
              </a:rPr>
              <a:t>Resp</a:t>
            </a:r>
            <a:r>
              <a:rPr lang="pt-BR" sz="3000" dirty="0">
                <a:solidFill>
                  <a:schemeClr val="accent1">
                    <a:lumMod val="75000"/>
                  </a:schemeClr>
                </a:solidFill>
                <a:latin typeface="+mn-lt"/>
              </a:rPr>
              <a:t> 158.728-RJ  e </a:t>
            </a:r>
            <a:r>
              <a:rPr lang="pt-BR" sz="3000" dirty="0" err="1">
                <a:solidFill>
                  <a:schemeClr val="accent1">
                    <a:lumMod val="75000"/>
                  </a:schemeClr>
                </a:solidFill>
                <a:latin typeface="+mn-lt"/>
              </a:rPr>
              <a:t>Resp</a:t>
            </a:r>
            <a:r>
              <a:rPr lang="pt-BR" sz="3000" dirty="0">
                <a:solidFill>
                  <a:schemeClr val="accent1">
                    <a:lumMod val="75000"/>
                  </a:schemeClr>
                </a:solidFill>
                <a:latin typeface="+mn-lt"/>
              </a:rPr>
              <a:t> 249423-SP</a:t>
            </a:r>
          </a:p>
        </p:txBody>
      </p:sp>
      <p:sp>
        <p:nvSpPr>
          <p:cNvPr id="3" name="CaixaDeTexto 2"/>
          <p:cNvSpPr txBox="1"/>
          <p:nvPr/>
        </p:nvSpPr>
        <p:spPr>
          <a:xfrm>
            <a:off x="2825750" y="2366963"/>
            <a:ext cx="7097713" cy="554037"/>
          </a:xfrm>
          <a:prstGeom prst="rect">
            <a:avLst/>
          </a:prstGeom>
          <a:noFill/>
          <a:ln>
            <a:solidFill>
              <a:schemeClr val="accent1">
                <a:lumMod val="40000"/>
                <a:lumOff val="60000"/>
              </a:schemeClr>
            </a:solidFill>
          </a:ln>
        </p:spPr>
        <p:txBody>
          <a:bodyPr wrap="none">
            <a:spAutoFit/>
          </a:bodyPr>
          <a:lstStyle/>
          <a:p>
            <a:pPr>
              <a:defRPr/>
            </a:pPr>
            <a:r>
              <a:rPr lang="pt-BR" sz="3000" dirty="0">
                <a:solidFill>
                  <a:schemeClr val="accent1">
                    <a:lumMod val="75000"/>
                  </a:schemeClr>
                </a:solidFill>
                <a:latin typeface="+mn-lt"/>
              </a:rPr>
              <a:t>Art. 51 CDC: Cláusulas nulas de plano direito</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a:xfrm>
            <a:off x="304800" y="319088"/>
            <a:ext cx="11658600" cy="1616075"/>
          </a:xfrm>
        </p:spPr>
        <p:txBody>
          <a:bodyPr>
            <a:normAutofit/>
          </a:bodyPr>
          <a:lstStyle/>
          <a:p>
            <a:pPr algn="l">
              <a:spcBef>
                <a:spcPts val="0"/>
              </a:spcBef>
              <a:buSzPct val="100000"/>
              <a:defRPr/>
            </a:pPr>
            <a:r>
              <a:rPr lang="en-US" sz="4050" b="1" dirty="0" err="1">
                <a:solidFill>
                  <a:srgbClr val="69ADE7"/>
                </a:solidFill>
                <a:ea typeface="+mn-ea"/>
                <a:cs typeface="Arial" panose="020B0604020202020204" pitchFamily="34" charset="0"/>
              </a:rPr>
              <a:t>Cláusulas</a:t>
            </a:r>
            <a:r>
              <a:rPr lang="en-US" sz="4050" b="1" dirty="0">
                <a:solidFill>
                  <a:srgbClr val="69ADE7"/>
                </a:solidFill>
                <a:ea typeface="+mn-ea"/>
                <a:cs typeface="Arial" panose="020B0604020202020204" pitchFamily="34" charset="0"/>
              </a:rPr>
              <a:t> </a:t>
            </a:r>
            <a:r>
              <a:rPr lang="en-US" sz="4050" b="1" dirty="0" err="1">
                <a:solidFill>
                  <a:srgbClr val="69ADE7"/>
                </a:solidFill>
                <a:ea typeface="+mn-ea"/>
                <a:cs typeface="Arial" panose="020B0604020202020204" pitchFamily="34" charset="0"/>
              </a:rPr>
              <a:t>Abusivas</a:t>
            </a:r>
            <a:r>
              <a:rPr lang="en-US" sz="4050" b="1" dirty="0">
                <a:solidFill>
                  <a:srgbClr val="69ADE7"/>
                </a:solidFill>
                <a:ea typeface="+mn-ea"/>
                <a:cs typeface="Arial" panose="020B0604020202020204" pitchFamily="34" charset="0"/>
              </a:rPr>
              <a:t> </a:t>
            </a:r>
            <a:r>
              <a:rPr lang="en-US" sz="4050" b="1" dirty="0" err="1">
                <a:solidFill>
                  <a:srgbClr val="69ADE7"/>
                </a:solidFill>
                <a:ea typeface="+mn-ea"/>
                <a:cs typeface="Arial" panose="020B0604020202020204" pitchFamily="34" charset="0"/>
              </a:rPr>
              <a:t>nos</a:t>
            </a:r>
            <a:r>
              <a:rPr lang="en-US" sz="4050" b="1" dirty="0">
                <a:solidFill>
                  <a:srgbClr val="69ADE7"/>
                </a:solidFill>
                <a:ea typeface="+mn-ea"/>
                <a:cs typeface="Arial" panose="020B0604020202020204" pitchFamily="34" charset="0"/>
              </a:rPr>
              <a:t> </a:t>
            </a:r>
            <a:r>
              <a:rPr lang="en-US" sz="4050" b="1" dirty="0" err="1">
                <a:solidFill>
                  <a:srgbClr val="69ADE7"/>
                </a:solidFill>
                <a:ea typeface="+mn-ea"/>
                <a:cs typeface="Arial" panose="020B0604020202020204" pitchFamily="34" charset="0"/>
              </a:rPr>
              <a:t>Contratos</a:t>
            </a:r>
            <a:r>
              <a:rPr lang="en-US" sz="4050" b="1" dirty="0">
                <a:solidFill>
                  <a:srgbClr val="69ADE7"/>
                </a:solidFill>
                <a:ea typeface="+mn-ea"/>
                <a:cs typeface="Arial" panose="020B0604020202020204" pitchFamily="34" charset="0"/>
              </a:rPr>
              <a:t> </a:t>
            </a:r>
            <a:br>
              <a:rPr lang="en-US" sz="4050" b="1" dirty="0">
                <a:solidFill>
                  <a:srgbClr val="69ADE7"/>
                </a:solidFill>
                <a:ea typeface="+mn-ea"/>
                <a:cs typeface="Arial" panose="020B0604020202020204" pitchFamily="34" charset="0"/>
              </a:rPr>
            </a:br>
            <a:r>
              <a:rPr lang="en-US" sz="4050" b="1" dirty="0">
                <a:solidFill>
                  <a:srgbClr val="69ADE7"/>
                </a:solidFill>
                <a:ea typeface="+mn-ea"/>
                <a:cs typeface="Arial" panose="020B0604020202020204" pitchFamily="34" charset="0"/>
              </a:rPr>
              <a:t>de </a:t>
            </a:r>
            <a:r>
              <a:rPr lang="en-US" sz="4050" b="1" dirty="0" err="1">
                <a:solidFill>
                  <a:srgbClr val="69ADE7"/>
                </a:solidFill>
                <a:ea typeface="+mn-ea"/>
                <a:cs typeface="Arial" panose="020B0604020202020204" pitchFamily="34" charset="0"/>
              </a:rPr>
              <a:t>Planos</a:t>
            </a:r>
            <a:r>
              <a:rPr lang="en-US" sz="4050" b="1" dirty="0">
                <a:solidFill>
                  <a:srgbClr val="69ADE7"/>
                </a:solidFill>
                <a:ea typeface="+mn-ea"/>
                <a:cs typeface="Arial" panose="020B0604020202020204" pitchFamily="34" charset="0"/>
              </a:rPr>
              <a:t> de </a:t>
            </a:r>
            <a:r>
              <a:rPr lang="en-US" sz="4050" b="1" dirty="0" err="1">
                <a:solidFill>
                  <a:srgbClr val="69ADE7"/>
                </a:solidFill>
                <a:ea typeface="+mn-ea"/>
                <a:cs typeface="Arial" panose="020B0604020202020204" pitchFamily="34" charset="0"/>
              </a:rPr>
              <a:t>Saúde</a:t>
            </a:r>
            <a:endParaRPr lang="pt-BR" sz="4050" b="1" dirty="0">
              <a:solidFill>
                <a:srgbClr val="69ADE7"/>
              </a:solidFill>
              <a:ea typeface="+mn-ea"/>
              <a:cs typeface="Arial" panose="020B0604020202020204" pitchFamily="34" charset="0"/>
            </a:endParaRPr>
          </a:p>
        </p:txBody>
      </p:sp>
      <p:sp>
        <p:nvSpPr>
          <p:cNvPr id="2" name="Título 4"/>
          <p:cNvSpPr txBox="1">
            <a:spLocks/>
          </p:cNvSpPr>
          <p:nvPr/>
        </p:nvSpPr>
        <p:spPr>
          <a:xfrm>
            <a:off x="161925" y="3343275"/>
            <a:ext cx="5395913" cy="787400"/>
          </a:xfrm>
          <a:ln>
            <a:solidFill>
              <a:schemeClr val="accent1">
                <a:lumMod val="40000"/>
                <a:lumOff val="60000"/>
              </a:schemeClr>
            </a:solidFill>
          </a:ln>
        </p:spPr>
        <p:txBody>
          <a:bodyPr>
            <a:normAutofit/>
          </a:bodyPr>
          <a:lstStyle>
            <a:lvl1pPr algn="ctr" rtl="0" eaLnBrk="0" fontAlgn="base" hangingPunct="0">
              <a:spcBef>
                <a:spcPct val="0"/>
              </a:spcBef>
              <a:spcAft>
                <a:spcPct val="0"/>
              </a:spcAft>
              <a:defRPr sz="4900" kern="1200">
                <a:solidFill>
                  <a:schemeClr val="tx1"/>
                </a:solidFill>
                <a:latin typeface="+mj-lt"/>
                <a:ea typeface="+mj-ea"/>
                <a:cs typeface="+mj-cs"/>
              </a:defRPr>
            </a:lvl1pPr>
            <a:lvl2pPr algn="ctr" rtl="0" eaLnBrk="0" fontAlgn="base" hangingPunct="0">
              <a:spcBef>
                <a:spcPct val="0"/>
              </a:spcBef>
              <a:spcAft>
                <a:spcPct val="0"/>
              </a:spcAft>
              <a:defRPr sz="4900">
                <a:solidFill>
                  <a:schemeClr val="tx1"/>
                </a:solidFill>
                <a:latin typeface="Calibri" pitchFamily="34" charset="0"/>
              </a:defRPr>
            </a:lvl2pPr>
            <a:lvl3pPr algn="ctr" rtl="0" eaLnBrk="0" fontAlgn="base" hangingPunct="0">
              <a:spcBef>
                <a:spcPct val="0"/>
              </a:spcBef>
              <a:spcAft>
                <a:spcPct val="0"/>
              </a:spcAft>
              <a:defRPr sz="4900">
                <a:solidFill>
                  <a:schemeClr val="tx1"/>
                </a:solidFill>
                <a:latin typeface="Calibri" pitchFamily="34" charset="0"/>
              </a:defRPr>
            </a:lvl3pPr>
            <a:lvl4pPr algn="ctr" rtl="0" eaLnBrk="0" fontAlgn="base" hangingPunct="0">
              <a:spcBef>
                <a:spcPct val="0"/>
              </a:spcBef>
              <a:spcAft>
                <a:spcPct val="0"/>
              </a:spcAft>
              <a:defRPr sz="4900">
                <a:solidFill>
                  <a:schemeClr val="tx1"/>
                </a:solidFill>
                <a:latin typeface="Calibri" pitchFamily="34" charset="0"/>
              </a:defRPr>
            </a:lvl4pPr>
            <a:lvl5pPr algn="ctr" rtl="0" eaLnBrk="0" fontAlgn="base" hangingPunct="0">
              <a:spcBef>
                <a:spcPct val="0"/>
              </a:spcBef>
              <a:spcAft>
                <a:spcPct val="0"/>
              </a:spcAft>
              <a:defRPr sz="4900">
                <a:solidFill>
                  <a:schemeClr val="tx1"/>
                </a:solidFill>
                <a:latin typeface="Calibri" pitchFamily="34" charset="0"/>
              </a:defRPr>
            </a:lvl5pPr>
            <a:lvl6pPr marL="514274" algn="ctr" rtl="0" eaLnBrk="1" fontAlgn="base" hangingPunct="1">
              <a:spcBef>
                <a:spcPct val="0"/>
              </a:spcBef>
              <a:spcAft>
                <a:spcPct val="0"/>
              </a:spcAft>
              <a:defRPr sz="4951">
                <a:solidFill>
                  <a:schemeClr val="tx1"/>
                </a:solidFill>
                <a:latin typeface="Calibri" pitchFamily="34" charset="0"/>
              </a:defRPr>
            </a:lvl6pPr>
            <a:lvl7pPr marL="1028547" algn="ctr" rtl="0" eaLnBrk="1" fontAlgn="base" hangingPunct="1">
              <a:spcBef>
                <a:spcPct val="0"/>
              </a:spcBef>
              <a:spcAft>
                <a:spcPct val="0"/>
              </a:spcAft>
              <a:defRPr sz="4951">
                <a:solidFill>
                  <a:schemeClr val="tx1"/>
                </a:solidFill>
                <a:latin typeface="Calibri" pitchFamily="34" charset="0"/>
              </a:defRPr>
            </a:lvl7pPr>
            <a:lvl8pPr marL="1542821" algn="ctr" rtl="0" eaLnBrk="1" fontAlgn="base" hangingPunct="1">
              <a:spcBef>
                <a:spcPct val="0"/>
              </a:spcBef>
              <a:spcAft>
                <a:spcPct val="0"/>
              </a:spcAft>
              <a:defRPr sz="4951">
                <a:solidFill>
                  <a:schemeClr val="tx1"/>
                </a:solidFill>
                <a:latin typeface="Calibri" pitchFamily="34" charset="0"/>
              </a:defRPr>
            </a:lvl8pPr>
            <a:lvl9pPr marL="2057093" algn="ctr" rtl="0" eaLnBrk="1" fontAlgn="base" hangingPunct="1">
              <a:spcBef>
                <a:spcPct val="0"/>
              </a:spcBef>
              <a:spcAft>
                <a:spcPct val="0"/>
              </a:spcAft>
              <a:defRPr sz="4951">
                <a:solidFill>
                  <a:schemeClr val="tx1"/>
                </a:solidFill>
                <a:latin typeface="Calibri" pitchFamily="34" charset="0"/>
              </a:defRPr>
            </a:lvl9pPr>
          </a:lstStyle>
          <a:p>
            <a:pPr>
              <a:defRPr/>
            </a:pPr>
            <a:r>
              <a:rPr lang="en-US" sz="3000" dirty="0" err="1">
                <a:solidFill>
                  <a:schemeClr val="accent1">
                    <a:lumMod val="75000"/>
                  </a:schemeClr>
                </a:solidFill>
                <a:latin typeface="+mn-lt"/>
                <a:cs typeface="Arial" panose="020B0604020202020204" pitchFamily="34" charset="0"/>
              </a:rPr>
              <a:t>Abusividade</a:t>
            </a:r>
            <a:r>
              <a:rPr lang="en-US" sz="3000" dirty="0">
                <a:solidFill>
                  <a:schemeClr val="accent1">
                    <a:lumMod val="75000"/>
                  </a:schemeClr>
                </a:solidFill>
                <a:latin typeface="+mn-lt"/>
                <a:cs typeface="Arial" panose="020B0604020202020204" pitchFamily="34" charset="0"/>
              </a:rPr>
              <a:t> e </a:t>
            </a:r>
            <a:r>
              <a:rPr lang="en-US" sz="3000" dirty="0" err="1">
                <a:solidFill>
                  <a:schemeClr val="accent1">
                    <a:lumMod val="75000"/>
                  </a:schemeClr>
                </a:solidFill>
                <a:latin typeface="+mn-lt"/>
                <a:cs typeface="Arial" panose="020B0604020202020204" pitchFamily="34" charset="0"/>
              </a:rPr>
              <a:t>Cooperativa</a:t>
            </a:r>
            <a:endParaRPr lang="pt-BR" sz="3000" dirty="0">
              <a:solidFill>
                <a:schemeClr val="accent1">
                  <a:lumMod val="75000"/>
                </a:schemeClr>
              </a:solidFill>
              <a:latin typeface="+mn-lt"/>
              <a:cs typeface="Arial" panose="020B0604020202020204" pitchFamily="34" charset="0"/>
            </a:endParaRPr>
          </a:p>
        </p:txBody>
      </p:sp>
      <p:sp>
        <p:nvSpPr>
          <p:cNvPr id="3" name="Subtítulo 6"/>
          <p:cNvSpPr>
            <a:spLocks noGrp="1"/>
          </p:cNvSpPr>
          <p:nvPr>
            <p:ph type="subTitle" idx="1"/>
          </p:nvPr>
        </p:nvSpPr>
        <p:spPr>
          <a:xfrm>
            <a:off x="336550" y="5143500"/>
            <a:ext cx="5397500" cy="1971675"/>
          </a:xfrm>
          <a:ln>
            <a:solidFill>
              <a:schemeClr val="accent1">
                <a:lumMod val="40000"/>
                <a:lumOff val="60000"/>
              </a:schemeClr>
            </a:solidFill>
          </a:ln>
        </p:spPr>
        <p:txBody>
          <a:bodyPr>
            <a:noAutofit/>
          </a:bodyPr>
          <a:lstStyle/>
          <a:p>
            <a:pPr>
              <a:lnSpc>
                <a:spcPct val="150000"/>
              </a:lnSpc>
              <a:defRPr/>
            </a:pPr>
            <a:r>
              <a:rPr lang="en-US" sz="3000" dirty="0" err="1">
                <a:solidFill>
                  <a:schemeClr val="accent1">
                    <a:lumMod val="75000"/>
                  </a:schemeClr>
                </a:solidFill>
                <a:cs typeface="Arial" panose="020B0604020202020204" pitchFamily="34" charset="0"/>
              </a:rPr>
              <a:t>Resp</a:t>
            </a:r>
            <a:r>
              <a:rPr lang="en-US" sz="3000" dirty="0">
                <a:solidFill>
                  <a:schemeClr val="accent1">
                    <a:lumMod val="75000"/>
                  </a:schemeClr>
                </a:solidFill>
                <a:cs typeface="Arial" panose="020B0604020202020204" pitchFamily="34" charset="0"/>
              </a:rPr>
              <a:t> 1555266</a:t>
            </a:r>
          </a:p>
          <a:p>
            <a:pPr>
              <a:lnSpc>
                <a:spcPct val="150000"/>
              </a:lnSpc>
              <a:defRPr/>
            </a:pPr>
            <a:r>
              <a:rPr lang="en-US" sz="3000" dirty="0" err="1">
                <a:solidFill>
                  <a:schemeClr val="accent1">
                    <a:lumMod val="75000"/>
                  </a:schemeClr>
                </a:solidFill>
                <a:cs typeface="Arial" panose="020B0604020202020204" pitchFamily="34" charset="0"/>
              </a:rPr>
              <a:t>Tratamento</a:t>
            </a:r>
            <a:r>
              <a:rPr lang="en-US" sz="3000" dirty="0">
                <a:solidFill>
                  <a:schemeClr val="accent1">
                    <a:lumMod val="75000"/>
                  </a:schemeClr>
                </a:solidFill>
                <a:cs typeface="Arial" panose="020B0604020202020204" pitchFamily="34" charset="0"/>
              </a:rPr>
              <a:t> do </a:t>
            </a:r>
            <a:r>
              <a:rPr lang="en-US" sz="3000" dirty="0" err="1">
                <a:solidFill>
                  <a:schemeClr val="accent1">
                    <a:lumMod val="75000"/>
                  </a:schemeClr>
                </a:solidFill>
                <a:cs typeface="Arial" panose="020B0604020202020204" pitchFamily="34" charset="0"/>
              </a:rPr>
              <a:t>Espéctro</a:t>
            </a:r>
            <a:r>
              <a:rPr lang="en-US" sz="3000" dirty="0">
                <a:solidFill>
                  <a:schemeClr val="accent1">
                    <a:lumMod val="75000"/>
                  </a:schemeClr>
                </a:solidFill>
                <a:cs typeface="Arial" panose="020B0604020202020204" pitchFamily="34" charset="0"/>
              </a:rPr>
              <a:t> de </a:t>
            </a:r>
            <a:r>
              <a:rPr lang="en-US" sz="3000" dirty="0" err="1">
                <a:solidFill>
                  <a:schemeClr val="accent1">
                    <a:lumMod val="75000"/>
                  </a:schemeClr>
                </a:solidFill>
                <a:cs typeface="Arial" panose="020B0604020202020204" pitchFamily="34" charset="0"/>
              </a:rPr>
              <a:t>Autismo</a:t>
            </a:r>
            <a:r>
              <a:rPr lang="en-US" sz="3000" dirty="0">
                <a:solidFill>
                  <a:schemeClr val="accent1">
                    <a:lumMod val="75000"/>
                  </a:schemeClr>
                </a:solidFill>
                <a:cs typeface="Arial" panose="020B0604020202020204" pitchFamily="34" charset="0"/>
              </a:rPr>
              <a:t> </a:t>
            </a:r>
            <a:r>
              <a:rPr lang="en-US" sz="3000" dirty="0" err="1">
                <a:solidFill>
                  <a:schemeClr val="accent1">
                    <a:lumMod val="75000"/>
                  </a:schemeClr>
                </a:solidFill>
                <a:cs typeface="Arial" panose="020B0604020202020204" pitchFamily="34" charset="0"/>
              </a:rPr>
              <a:t>Infantil</a:t>
            </a:r>
            <a:endParaRPr lang="en-US" sz="3000" dirty="0">
              <a:solidFill>
                <a:schemeClr val="accent1">
                  <a:lumMod val="75000"/>
                </a:schemeClr>
              </a:solidFill>
              <a:cs typeface="Arial" panose="020B0604020202020204" pitchFamily="34" charset="0"/>
            </a:endParaRPr>
          </a:p>
          <a:p>
            <a:pPr>
              <a:lnSpc>
                <a:spcPct val="150000"/>
              </a:lnSpc>
              <a:defRPr/>
            </a:pPr>
            <a:r>
              <a:rPr lang="en-US" sz="3000" dirty="0" err="1">
                <a:solidFill>
                  <a:schemeClr val="accent1">
                    <a:lumMod val="75000"/>
                  </a:schemeClr>
                </a:solidFill>
                <a:cs typeface="Arial" panose="020B0604020202020204" pitchFamily="34" charset="0"/>
              </a:rPr>
              <a:t>Método</a:t>
            </a:r>
            <a:r>
              <a:rPr lang="en-US" sz="3000" dirty="0">
                <a:solidFill>
                  <a:schemeClr val="accent1">
                    <a:lumMod val="75000"/>
                  </a:schemeClr>
                </a:solidFill>
                <a:cs typeface="Arial" panose="020B0604020202020204" pitchFamily="34" charset="0"/>
              </a:rPr>
              <a:t> ABA</a:t>
            </a:r>
            <a:endParaRPr lang="pt-BR" sz="3000" dirty="0">
              <a:solidFill>
                <a:schemeClr val="accent1">
                  <a:lumMod val="75000"/>
                </a:schemeClr>
              </a:solidFill>
              <a:cs typeface="Arial" panose="020B0604020202020204" pitchFamily="34" charset="0"/>
            </a:endParaRPr>
          </a:p>
        </p:txBody>
      </p:sp>
      <p:sp>
        <p:nvSpPr>
          <p:cNvPr id="6" name="Título 4"/>
          <p:cNvSpPr txBox="1">
            <a:spLocks/>
          </p:cNvSpPr>
          <p:nvPr/>
        </p:nvSpPr>
        <p:spPr>
          <a:xfrm>
            <a:off x="7145338" y="3322638"/>
            <a:ext cx="5761037" cy="1616075"/>
          </a:xfrm>
          <a:ln>
            <a:solidFill>
              <a:schemeClr val="accent1">
                <a:lumMod val="40000"/>
                <a:lumOff val="60000"/>
              </a:schemeClr>
            </a:solidFill>
          </a:ln>
        </p:spPr>
        <p:txBody>
          <a:bodyPr>
            <a:normAutofit/>
          </a:bodyPr>
          <a:lstStyle>
            <a:lvl1pPr algn="ctr" rtl="0" eaLnBrk="0" fontAlgn="base" hangingPunct="0">
              <a:spcBef>
                <a:spcPct val="0"/>
              </a:spcBef>
              <a:spcAft>
                <a:spcPct val="0"/>
              </a:spcAft>
              <a:defRPr sz="4900" kern="1200">
                <a:solidFill>
                  <a:schemeClr val="tx1"/>
                </a:solidFill>
                <a:latin typeface="+mj-lt"/>
                <a:ea typeface="+mj-ea"/>
                <a:cs typeface="+mj-cs"/>
              </a:defRPr>
            </a:lvl1pPr>
            <a:lvl2pPr algn="ctr" rtl="0" eaLnBrk="0" fontAlgn="base" hangingPunct="0">
              <a:spcBef>
                <a:spcPct val="0"/>
              </a:spcBef>
              <a:spcAft>
                <a:spcPct val="0"/>
              </a:spcAft>
              <a:defRPr sz="4900">
                <a:solidFill>
                  <a:schemeClr val="tx1"/>
                </a:solidFill>
                <a:latin typeface="Calibri" pitchFamily="34" charset="0"/>
              </a:defRPr>
            </a:lvl2pPr>
            <a:lvl3pPr algn="ctr" rtl="0" eaLnBrk="0" fontAlgn="base" hangingPunct="0">
              <a:spcBef>
                <a:spcPct val="0"/>
              </a:spcBef>
              <a:spcAft>
                <a:spcPct val="0"/>
              </a:spcAft>
              <a:defRPr sz="4900">
                <a:solidFill>
                  <a:schemeClr val="tx1"/>
                </a:solidFill>
                <a:latin typeface="Calibri" pitchFamily="34" charset="0"/>
              </a:defRPr>
            </a:lvl3pPr>
            <a:lvl4pPr algn="ctr" rtl="0" eaLnBrk="0" fontAlgn="base" hangingPunct="0">
              <a:spcBef>
                <a:spcPct val="0"/>
              </a:spcBef>
              <a:spcAft>
                <a:spcPct val="0"/>
              </a:spcAft>
              <a:defRPr sz="4900">
                <a:solidFill>
                  <a:schemeClr val="tx1"/>
                </a:solidFill>
                <a:latin typeface="Calibri" pitchFamily="34" charset="0"/>
              </a:defRPr>
            </a:lvl4pPr>
            <a:lvl5pPr algn="ctr" rtl="0" eaLnBrk="0" fontAlgn="base" hangingPunct="0">
              <a:spcBef>
                <a:spcPct val="0"/>
              </a:spcBef>
              <a:spcAft>
                <a:spcPct val="0"/>
              </a:spcAft>
              <a:defRPr sz="4900">
                <a:solidFill>
                  <a:schemeClr val="tx1"/>
                </a:solidFill>
                <a:latin typeface="Calibri" pitchFamily="34" charset="0"/>
              </a:defRPr>
            </a:lvl5pPr>
            <a:lvl6pPr marL="514274" algn="ctr" rtl="0" eaLnBrk="1" fontAlgn="base" hangingPunct="1">
              <a:spcBef>
                <a:spcPct val="0"/>
              </a:spcBef>
              <a:spcAft>
                <a:spcPct val="0"/>
              </a:spcAft>
              <a:defRPr sz="4951">
                <a:solidFill>
                  <a:schemeClr val="tx1"/>
                </a:solidFill>
                <a:latin typeface="Calibri" pitchFamily="34" charset="0"/>
              </a:defRPr>
            </a:lvl6pPr>
            <a:lvl7pPr marL="1028547" algn="ctr" rtl="0" eaLnBrk="1" fontAlgn="base" hangingPunct="1">
              <a:spcBef>
                <a:spcPct val="0"/>
              </a:spcBef>
              <a:spcAft>
                <a:spcPct val="0"/>
              </a:spcAft>
              <a:defRPr sz="4951">
                <a:solidFill>
                  <a:schemeClr val="tx1"/>
                </a:solidFill>
                <a:latin typeface="Calibri" pitchFamily="34" charset="0"/>
              </a:defRPr>
            </a:lvl7pPr>
            <a:lvl8pPr marL="1542821" algn="ctr" rtl="0" eaLnBrk="1" fontAlgn="base" hangingPunct="1">
              <a:spcBef>
                <a:spcPct val="0"/>
              </a:spcBef>
              <a:spcAft>
                <a:spcPct val="0"/>
              </a:spcAft>
              <a:defRPr sz="4951">
                <a:solidFill>
                  <a:schemeClr val="tx1"/>
                </a:solidFill>
                <a:latin typeface="Calibri" pitchFamily="34" charset="0"/>
              </a:defRPr>
            </a:lvl8pPr>
            <a:lvl9pPr marL="2057093" algn="ctr" rtl="0" eaLnBrk="1" fontAlgn="base" hangingPunct="1">
              <a:spcBef>
                <a:spcPct val="0"/>
              </a:spcBef>
              <a:spcAft>
                <a:spcPct val="0"/>
              </a:spcAft>
              <a:defRPr sz="4951">
                <a:solidFill>
                  <a:schemeClr val="tx1"/>
                </a:solidFill>
                <a:latin typeface="Calibri" pitchFamily="34" charset="0"/>
              </a:defRPr>
            </a:lvl9pPr>
          </a:lstStyle>
          <a:p>
            <a:pPr>
              <a:defRPr/>
            </a:pPr>
            <a:r>
              <a:rPr lang="en-US" sz="3000" dirty="0" err="1">
                <a:solidFill>
                  <a:schemeClr val="accent1">
                    <a:lumMod val="75000"/>
                  </a:schemeClr>
                </a:solidFill>
                <a:latin typeface="+mn-lt"/>
                <a:cs typeface="Arial" panose="020B0604020202020204" pitchFamily="34" charset="0"/>
              </a:rPr>
              <a:t>Abusividade</a:t>
            </a:r>
            <a:r>
              <a:rPr lang="en-US" sz="3000" dirty="0">
                <a:solidFill>
                  <a:schemeClr val="accent1">
                    <a:lumMod val="75000"/>
                  </a:schemeClr>
                </a:solidFill>
                <a:latin typeface="+mn-lt"/>
                <a:cs typeface="Arial" panose="020B0604020202020204" pitchFamily="34" charset="0"/>
              </a:rPr>
              <a:t> e </a:t>
            </a:r>
            <a:r>
              <a:rPr lang="en-US" sz="3000" dirty="0" err="1">
                <a:solidFill>
                  <a:schemeClr val="accent1">
                    <a:lumMod val="75000"/>
                  </a:schemeClr>
                </a:solidFill>
                <a:latin typeface="+mn-lt"/>
                <a:cs typeface="Arial" panose="020B0604020202020204" pitchFamily="34" charset="0"/>
              </a:rPr>
              <a:t>Cobertura</a:t>
            </a:r>
            <a:r>
              <a:rPr lang="en-US" sz="3000" dirty="0">
                <a:solidFill>
                  <a:schemeClr val="accent1">
                    <a:lumMod val="75000"/>
                  </a:schemeClr>
                </a:solidFill>
                <a:latin typeface="+mn-lt"/>
                <a:cs typeface="Arial" panose="020B0604020202020204" pitchFamily="34" charset="0"/>
              </a:rPr>
              <a:t> de </a:t>
            </a:r>
            <a:r>
              <a:rPr lang="en-US" sz="3000" dirty="0" err="1">
                <a:solidFill>
                  <a:schemeClr val="accent1">
                    <a:lumMod val="75000"/>
                  </a:schemeClr>
                </a:solidFill>
                <a:latin typeface="+mn-lt"/>
                <a:cs typeface="Arial" panose="020B0604020202020204" pitchFamily="34" charset="0"/>
              </a:rPr>
              <a:t>Próteses</a:t>
            </a:r>
            <a:endParaRPr lang="pt-BR" sz="3000" dirty="0">
              <a:solidFill>
                <a:schemeClr val="accent1">
                  <a:lumMod val="75000"/>
                </a:schemeClr>
              </a:solidFill>
              <a:latin typeface="+mn-lt"/>
              <a:cs typeface="Arial" panose="020B0604020202020204" pitchFamily="34" charset="0"/>
            </a:endParaRPr>
          </a:p>
        </p:txBody>
      </p:sp>
      <p:sp>
        <p:nvSpPr>
          <p:cNvPr id="7" name="Subtítulo 6"/>
          <p:cNvSpPr txBox="1">
            <a:spLocks/>
          </p:cNvSpPr>
          <p:nvPr/>
        </p:nvSpPr>
        <p:spPr>
          <a:xfrm>
            <a:off x="7981950" y="5386388"/>
            <a:ext cx="4743450" cy="1971675"/>
          </a:xfrm>
          <a:ln>
            <a:solidFill>
              <a:schemeClr val="accent1">
                <a:lumMod val="40000"/>
                <a:lumOff val="60000"/>
              </a:schemeClr>
            </a:solidFill>
          </a:ln>
        </p:spPr>
        <p:txBody>
          <a:bodyPr/>
          <a:lstStyle>
            <a:lvl1pPr marL="0" indent="0" algn="ctr" rtl="0" eaLnBrk="0" fontAlgn="base" hangingPunct="0">
              <a:spcBef>
                <a:spcPct val="20000"/>
              </a:spcBef>
              <a:spcAft>
                <a:spcPct val="0"/>
              </a:spcAft>
              <a:buFont typeface="Arial" panose="020B0604020202020204" pitchFamily="34" charset="0"/>
              <a:buNone/>
              <a:defRPr sz="3600" kern="1200">
                <a:solidFill>
                  <a:schemeClr val="tx1">
                    <a:tint val="75000"/>
                  </a:schemeClr>
                </a:solidFill>
                <a:latin typeface="+mn-lt"/>
                <a:ea typeface="+mn-ea"/>
                <a:cs typeface="+mn-cs"/>
              </a:defRPr>
            </a:lvl1pPr>
            <a:lvl2pPr marL="685783" indent="0" algn="ctr" rtl="0" eaLnBrk="0" fontAlgn="base" hangingPunct="0">
              <a:spcBef>
                <a:spcPct val="20000"/>
              </a:spcBef>
              <a:spcAft>
                <a:spcPct val="0"/>
              </a:spcAft>
              <a:buFont typeface="Arial" panose="020B0604020202020204" pitchFamily="34" charset="0"/>
              <a:buNone/>
              <a:defRPr sz="3100" kern="1200">
                <a:solidFill>
                  <a:schemeClr val="tx1">
                    <a:tint val="75000"/>
                  </a:schemeClr>
                </a:solidFill>
                <a:latin typeface="+mn-lt"/>
                <a:ea typeface="+mn-ea"/>
                <a:cs typeface="+mn-cs"/>
              </a:defRPr>
            </a:lvl2pPr>
            <a:lvl3pPr marL="1371566" indent="0" algn="ctr" rtl="0" eaLnBrk="0" fontAlgn="base" hangingPunct="0">
              <a:spcBef>
                <a:spcPct val="20000"/>
              </a:spcBef>
              <a:spcAft>
                <a:spcPct val="0"/>
              </a:spcAft>
              <a:buFont typeface="Arial" panose="020B0604020202020204" pitchFamily="34" charset="0"/>
              <a:buNone/>
              <a:defRPr sz="2700" kern="1200">
                <a:solidFill>
                  <a:schemeClr val="tx1">
                    <a:tint val="75000"/>
                  </a:schemeClr>
                </a:solidFill>
                <a:latin typeface="+mn-lt"/>
                <a:ea typeface="+mn-ea"/>
                <a:cs typeface="+mn-cs"/>
              </a:defRPr>
            </a:lvl3pPr>
            <a:lvl4pPr marL="2057348" indent="0" algn="ctr" rtl="0" eaLnBrk="0" fontAlgn="base" hangingPunct="0">
              <a:spcBef>
                <a:spcPct val="20000"/>
              </a:spcBef>
              <a:spcAft>
                <a:spcPct val="0"/>
              </a:spcAft>
              <a:buFont typeface="Arial" panose="020B0604020202020204" pitchFamily="34" charset="0"/>
              <a:buNone/>
              <a:defRPr sz="2200" kern="1200">
                <a:solidFill>
                  <a:schemeClr val="tx1">
                    <a:tint val="75000"/>
                  </a:schemeClr>
                </a:solidFill>
                <a:latin typeface="+mn-lt"/>
                <a:ea typeface="+mn-ea"/>
                <a:cs typeface="+mn-cs"/>
              </a:defRPr>
            </a:lvl4pPr>
            <a:lvl5pPr marL="2743131" indent="0" algn="ctr" rtl="0" eaLnBrk="0" fontAlgn="base" hangingPunct="0">
              <a:spcBef>
                <a:spcPct val="20000"/>
              </a:spcBef>
              <a:spcAft>
                <a:spcPct val="0"/>
              </a:spcAft>
              <a:buFont typeface="Arial" panose="020B0604020202020204" pitchFamily="34" charset="0"/>
              <a:buNone/>
              <a:defRPr sz="2200" kern="1200">
                <a:solidFill>
                  <a:schemeClr val="tx1">
                    <a:tint val="75000"/>
                  </a:schemeClr>
                </a:solidFill>
                <a:latin typeface="+mn-lt"/>
                <a:ea typeface="+mn-ea"/>
                <a:cs typeface="+mn-cs"/>
              </a:defRPr>
            </a:lvl5pPr>
            <a:lvl6pPr marL="3428915" indent="0" algn="ctr" defTabSz="1028547" rtl="0" eaLnBrk="1" latinLnBrk="0" hangingPunct="1">
              <a:spcBef>
                <a:spcPct val="20000"/>
              </a:spcBef>
              <a:buFont typeface="Arial" pitchFamily="34" charset="0"/>
              <a:buNone/>
              <a:defRPr sz="2249" kern="1200">
                <a:solidFill>
                  <a:schemeClr val="tx1">
                    <a:tint val="75000"/>
                  </a:schemeClr>
                </a:solidFill>
                <a:latin typeface="+mn-lt"/>
                <a:ea typeface="+mn-ea"/>
                <a:cs typeface="+mn-cs"/>
              </a:defRPr>
            </a:lvl6pPr>
            <a:lvl7pPr marL="4114698" indent="0" algn="ctr" defTabSz="1028547" rtl="0" eaLnBrk="1" latinLnBrk="0" hangingPunct="1">
              <a:spcBef>
                <a:spcPct val="20000"/>
              </a:spcBef>
              <a:buFont typeface="Arial" pitchFamily="34" charset="0"/>
              <a:buNone/>
              <a:defRPr sz="2249" kern="1200">
                <a:solidFill>
                  <a:schemeClr val="tx1">
                    <a:tint val="75000"/>
                  </a:schemeClr>
                </a:solidFill>
                <a:latin typeface="+mn-lt"/>
                <a:ea typeface="+mn-ea"/>
                <a:cs typeface="+mn-cs"/>
              </a:defRPr>
            </a:lvl7pPr>
            <a:lvl8pPr marL="4800480" indent="0" algn="ctr" defTabSz="1028547" rtl="0" eaLnBrk="1" latinLnBrk="0" hangingPunct="1">
              <a:spcBef>
                <a:spcPct val="20000"/>
              </a:spcBef>
              <a:buFont typeface="Arial" pitchFamily="34" charset="0"/>
              <a:buNone/>
              <a:defRPr sz="2249" kern="1200">
                <a:solidFill>
                  <a:schemeClr val="tx1">
                    <a:tint val="75000"/>
                  </a:schemeClr>
                </a:solidFill>
                <a:latin typeface="+mn-lt"/>
                <a:ea typeface="+mn-ea"/>
                <a:cs typeface="+mn-cs"/>
              </a:defRPr>
            </a:lvl8pPr>
            <a:lvl9pPr marL="5486263" indent="0" algn="ctr" defTabSz="1028547" rtl="0" eaLnBrk="1" latinLnBrk="0" hangingPunct="1">
              <a:spcBef>
                <a:spcPct val="20000"/>
              </a:spcBef>
              <a:buFont typeface="Arial" pitchFamily="34" charset="0"/>
              <a:buNone/>
              <a:defRPr sz="2249" kern="1200">
                <a:solidFill>
                  <a:schemeClr val="tx1">
                    <a:tint val="75000"/>
                  </a:schemeClr>
                </a:solidFill>
                <a:latin typeface="+mn-lt"/>
                <a:ea typeface="+mn-ea"/>
                <a:cs typeface="+mn-cs"/>
              </a:defRPr>
            </a:lvl9pPr>
          </a:lstStyle>
          <a:p>
            <a:pPr>
              <a:defRPr/>
            </a:pPr>
            <a:r>
              <a:rPr lang="en-US" sz="3000" dirty="0">
                <a:solidFill>
                  <a:schemeClr val="accent1">
                    <a:lumMod val="75000"/>
                  </a:schemeClr>
                </a:solidFill>
                <a:cs typeface="Arial" panose="020B0604020202020204" pitchFamily="34" charset="0"/>
              </a:rPr>
              <a:t>Resp 1804167</a:t>
            </a:r>
          </a:p>
          <a:p>
            <a:pPr>
              <a:defRPr/>
            </a:pPr>
            <a:r>
              <a:rPr lang="en-US" sz="3000" dirty="0" err="1">
                <a:solidFill>
                  <a:schemeClr val="accent1">
                    <a:lumMod val="75000"/>
                  </a:schemeClr>
                </a:solidFill>
                <a:cs typeface="Arial" panose="020B0604020202020204" pitchFamily="34" charset="0"/>
              </a:rPr>
              <a:t>Pagamento</a:t>
            </a:r>
            <a:r>
              <a:rPr lang="en-US" sz="3000" dirty="0">
                <a:solidFill>
                  <a:schemeClr val="accent1">
                    <a:lumMod val="75000"/>
                  </a:schemeClr>
                </a:solidFill>
                <a:cs typeface="Arial" panose="020B0604020202020204" pitchFamily="34" charset="0"/>
              </a:rPr>
              <a:t> de </a:t>
            </a:r>
            <a:r>
              <a:rPr lang="en-US" sz="3000" dirty="0" err="1">
                <a:solidFill>
                  <a:schemeClr val="accent1">
                    <a:lumMod val="75000"/>
                  </a:schemeClr>
                </a:solidFill>
                <a:cs typeface="Arial" panose="020B0604020202020204" pitchFamily="34" charset="0"/>
              </a:rPr>
              <a:t>próteses</a:t>
            </a:r>
            <a:r>
              <a:rPr lang="en-US" sz="3000" dirty="0">
                <a:solidFill>
                  <a:schemeClr val="accent1">
                    <a:lumMod val="75000"/>
                  </a:schemeClr>
                </a:solidFill>
                <a:cs typeface="Arial" panose="020B0604020202020204" pitchFamily="34" charset="0"/>
              </a:rPr>
              <a:t> e </a:t>
            </a:r>
            <a:r>
              <a:rPr lang="en-US" sz="3000" dirty="0" err="1">
                <a:solidFill>
                  <a:schemeClr val="accent1">
                    <a:lumMod val="75000"/>
                  </a:schemeClr>
                </a:solidFill>
                <a:cs typeface="Arial" panose="020B0604020202020204" pitchFamily="34" charset="0"/>
              </a:rPr>
              <a:t>materiais</a:t>
            </a:r>
            <a:r>
              <a:rPr lang="en-US" sz="3000" dirty="0">
                <a:solidFill>
                  <a:schemeClr val="accent1">
                    <a:lumMod val="75000"/>
                  </a:schemeClr>
                </a:solidFill>
                <a:cs typeface="Arial" panose="020B0604020202020204" pitchFamily="34" charset="0"/>
              </a:rPr>
              <a:t> </a:t>
            </a:r>
            <a:r>
              <a:rPr lang="en-US" sz="3000" dirty="0" err="1">
                <a:solidFill>
                  <a:schemeClr val="accent1">
                    <a:lumMod val="75000"/>
                  </a:schemeClr>
                </a:solidFill>
                <a:cs typeface="Arial" panose="020B0604020202020204" pitchFamily="34" charset="0"/>
              </a:rPr>
              <a:t>indispensáveis</a:t>
            </a:r>
            <a:endParaRPr lang="pt-BR" sz="3000" dirty="0">
              <a:solidFill>
                <a:schemeClr val="accent1">
                  <a:lumMod val="75000"/>
                </a:schemeClr>
              </a:solidFill>
              <a:cs typeface="Arial" panose="020B0604020202020204" pitchFamily="34" charset="0"/>
            </a:endParaRPr>
          </a:p>
        </p:txBody>
      </p:sp>
      <p:cxnSp>
        <p:nvCxnSpPr>
          <p:cNvPr id="9" name="Conector de Seta Reta 8"/>
          <p:cNvCxnSpPr/>
          <p:nvPr/>
        </p:nvCxnSpPr>
        <p:spPr>
          <a:xfrm>
            <a:off x="3035300" y="3990975"/>
            <a:ext cx="0" cy="947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10026650" y="4351338"/>
            <a:ext cx="0" cy="79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a:xfrm>
            <a:off x="6426200" y="2851150"/>
            <a:ext cx="0" cy="632460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a:xfrm>
            <a:off x="304800" y="319088"/>
            <a:ext cx="11658600" cy="1616075"/>
          </a:xfrm>
        </p:spPr>
        <p:txBody>
          <a:bodyPr>
            <a:normAutofit/>
          </a:bodyPr>
          <a:lstStyle/>
          <a:p>
            <a:pPr algn="l">
              <a:spcBef>
                <a:spcPts val="0"/>
              </a:spcBef>
              <a:buSzPct val="100000"/>
              <a:defRPr/>
            </a:pPr>
            <a:r>
              <a:rPr lang="en-US" sz="4050" b="1" dirty="0" err="1">
                <a:solidFill>
                  <a:srgbClr val="69ADE7"/>
                </a:solidFill>
                <a:ea typeface="+mn-ea"/>
                <a:cs typeface="Arial" panose="020B0604020202020204" pitchFamily="34" charset="0"/>
              </a:rPr>
              <a:t>Cláusulas</a:t>
            </a:r>
            <a:r>
              <a:rPr lang="en-US" sz="4050" b="1" dirty="0">
                <a:solidFill>
                  <a:srgbClr val="69ADE7"/>
                </a:solidFill>
                <a:ea typeface="+mn-ea"/>
                <a:cs typeface="Arial" panose="020B0604020202020204" pitchFamily="34" charset="0"/>
              </a:rPr>
              <a:t> </a:t>
            </a:r>
            <a:r>
              <a:rPr lang="en-US" sz="4050" b="1" dirty="0" err="1">
                <a:solidFill>
                  <a:srgbClr val="69ADE7"/>
                </a:solidFill>
                <a:ea typeface="+mn-ea"/>
                <a:cs typeface="Arial" panose="020B0604020202020204" pitchFamily="34" charset="0"/>
              </a:rPr>
              <a:t>nos</a:t>
            </a:r>
            <a:r>
              <a:rPr lang="en-US" sz="4050" b="1" dirty="0">
                <a:solidFill>
                  <a:srgbClr val="69ADE7"/>
                </a:solidFill>
                <a:ea typeface="+mn-ea"/>
                <a:cs typeface="Arial" panose="020B0604020202020204" pitchFamily="34" charset="0"/>
              </a:rPr>
              <a:t> </a:t>
            </a:r>
            <a:r>
              <a:rPr lang="en-US" sz="4050" b="1" dirty="0" err="1">
                <a:solidFill>
                  <a:srgbClr val="69ADE7"/>
                </a:solidFill>
                <a:ea typeface="+mn-ea"/>
                <a:cs typeface="Arial" panose="020B0604020202020204" pitchFamily="34" charset="0"/>
              </a:rPr>
              <a:t>Contratos</a:t>
            </a:r>
            <a:r>
              <a:rPr lang="en-US" sz="4050" b="1" dirty="0">
                <a:solidFill>
                  <a:srgbClr val="69ADE7"/>
                </a:solidFill>
                <a:ea typeface="+mn-ea"/>
                <a:cs typeface="Arial" panose="020B0604020202020204" pitchFamily="34" charset="0"/>
              </a:rPr>
              <a:t> de </a:t>
            </a:r>
            <a:r>
              <a:rPr lang="en-US" sz="4050" b="1" dirty="0" err="1">
                <a:solidFill>
                  <a:srgbClr val="69ADE7"/>
                </a:solidFill>
                <a:ea typeface="+mn-ea"/>
                <a:cs typeface="Arial" panose="020B0604020202020204" pitchFamily="34" charset="0"/>
              </a:rPr>
              <a:t>Planos</a:t>
            </a:r>
            <a:r>
              <a:rPr lang="en-US" sz="4050" b="1" dirty="0">
                <a:solidFill>
                  <a:srgbClr val="69ADE7"/>
                </a:solidFill>
                <a:ea typeface="+mn-ea"/>
                <a:cs typeface="Arial" panose="020B0604020202020204" pitchFamily="34" charset="0"/>
              </a:rPr>
              <a:t> de </a:t>
            </a:r>
            <a:r>
              <a:rPr lang="en-US" sz="4050" b="1" dirty="0" err="1">
                <a:solidFill>
                  <a:srgbClr val="69ADE7"/>
                </a:solidFill>
                <a:ea typeface="+mn-ea"/>
                <a:cs typeface="Arial" panose="020B0604020202020204" pitchFamily="34" charset="0"/>
              </a:rPr>
              <a:t>Saúde</a:t>
            </a:r>
            <a:endParaRPr lang="pt-BR" sz="4050" b="1" dirty="0">
              <a:solidFill>
                <a:srgbClr val="69ADE7"/>
              </a:solidFill>
              <a:ea typeface="+mn-ea"/>
              <a:cs typeface="Arial" panose="020B0604020202020204" pitchFamily="34" charset="0"/>
            </a:endParaRPr>
          </a:p>
        </p:txBody>
      </p:sp>
      <p:sp>
        <p:nvSpPr>
          <p:cNvPr id="2" name="Título 4"/>
          <p:cNvSpPr txBox="1">
            <a:spLocks/>
          </p:cNvSpPr>
          <p:nvPr/>
        </p:nvSpPr>
        <p:spPr>
          <a:xfrm>
            <a:off x="1028700" y="2816225"/>
            <a:ext cx="11658600" cy="1616075"/>
          </a:xfrm>
        </p:spPr>
        <p:txBody>
          <a:bodyPr>
            <a:normAutofit/>
          </a:bodyPr>
          <a:lstStyle>
            <a:lvl1pPr algn="ctr" rtl="0" eaLnBrk="0" fontAlgn="base" hangingPunct="0">
              <a:spcBef>
                <a:spcPct val="0"/>
              </a:spcBef>
              <a:spcAft>
                <a:spcPct val="0"/>
              </a:spcAft>
              <a:defRPr sz="4900" kern="1200">
                <a:solidFill>
                  <a:schemeClr val="tx1"/>
                </a:solidFill>
                <a:latin typeface="+mj-lt"/>
                <a:ea typeface="+mj-ea"/>
                <a:cs typeface="+mj-cs"/>
              </a:defRPr>
            </a:lvl1pPr>
            <a:lvl2pPr algn="ctr" rtl="0" eaLnBrk="0" fontAlgn="base" hangingPunct="0">
              <a:spcBef>
                <a:spcPct val="0"/>
              </a:spcBef>
              <a:spcAft>
                <a:spcPct val="0"/>
              </a:spcAft>
              <a:defRPr sz="4900">
                <a:solidFill>
                  <a:schemeClr val="tx1"/>
                </a:solidFill>
                <a:latin typeface="Calibri" pitchFamily="34" charset="0"/>
              </a:defRPr>
            </a:lvl2pPr>
            <a:lvl3pPr algn="ctr" rtl="0" eaLnBrk="0" fontAlgn="base" hangingPunct="0">
              <a:spcBef>
                <a:spcPct val="0"/>
              </a:spcBef>
              <a:spcAft>
                <a:spcPct val="0"/>
              </a:spcAft>
              <a:defRPr sz="4900">
                <a:solidFill>
                  <a:schemeClr val="tx1"/>
                </a:solidFill>
                <a:latin typeface="Calibri" pitchFamily="34" charset="0"/>
              </a:defRPr>
            </a:lvl3pPr>
            <a:lvl4pPr algn="ctr" rtl="0" eaLnBrk="0" fontAlgn="base" hangingPunct="0">
              <a:spcBef>
                <a:spcPct val="0"/>
              </a:spcBef>
              <a:spcAft>
                <a:spcPct val="0"/>
              </a:spcAft>
              <a:defRPr sz="4900">
                <a:solidFill>
                  <a:schemeClr val="tx1"/>
                </a:solidFill>
                <a:latin typeface="Calibri" pitchFamily="34" charset="0"/>
              </a:defRPr>
            </a:lvl4pPr>
            <a:lvl5pPr algn="ctr" rtl="0" eaLnBrk="0" fontAlgn="base" hangingPunct="0">
              <a:spcBef>
                <a:spcPct val="0"/>
              </a:spcBef>
              <a:spcAft>
                <a:spcPct val="0"/>
              </a:spcAft>
              <a:defRPr sz="4900">
                <a:solidFill>
                  <a:schemeClr val="tx1"/>
                </a:solidFill>
                <a:latin typeface="Calibri" pitchFamily="34" charset="0"/>
              </a:defRPr>
            </a:lvl5pPr>
            <a:lvl6pPr marL="514274" algn="ctr" rtl="0" eaLnBrk="1" fontAlgn="base" hangingPunct="1">
              <a:spcBef>
                <a:spcPct val="0"/>
              </a:spcBef>
              <a:spcAft>
                <a:spcPct val="0"/>
              </a:spcAft>
              <a:defRPr sz="4951">
                <a:solidFill>
                  <a:schemeClr val="tx1"/>
                </a:solidFill>
                <a:latin typeface="Calibri" pitchFamily="34" charset="0"/>
              </a:defRPr>
            </a:lvl6pPr>
            <a:lvl7pPr marL="1028547" algn="ctr" rtl="0" eaLnBrk="1" fontAlgn="base" hangingPunct="1">
              <a:spcBef>
                <a:spcPct val="0"/>
              </a:spcBef>
              <a:spcAft>
                <a:spcPct val="0"/>
              </a:spcAft>
              <a:defRPr sz="4951">
                <a:solidFill>
                  <a:schemeClr val="tx1"/>
                </a:solidFill>
                <a:latin typeface="Calibri" pitchFamily="34" charset="0"/>
              </a:defRPr>
            </a:lvl7pPr>
            <a:lvl8pPr marL="1542821" algn="ctr" rtl="0" eaLnBrk="1" fontAlgn="base" hangingPunct="1">
              <a:spcBef>
                <a:spcPct val="0"/>
              </a:spcBef>
              <a:spcAft>
                <a:spcPct val="0"/>
              </a:spcAft>
              <a:defRPr sz="4951">
                <a:solidFill>
                  <a:schemeClr val="tx1"/>
                </a:solidFill>
                <a:latin typeface="Calibri" pitchFamily="34" charset="0"/>
              </a:defRPr>
            </a:lvl8pPr>
            <a:lvl9pPr marL="2057093" algn="ctr" rtl="0" eaLnBrk="1" fontAlgn="base" hangingPunct="1">
              <a:spcBef>
                <a:spcPct val="0"/>
              </a:spcBef>
              <a:spcAft>
                <a:spcPct val="0"/>
              </a:spcAft>
              <a:defRPr sz="4951">
                <a:solidFill>
                  <a:schemeClr val="tx1"/>
                </a:solidFill>
                <a:latin typeface="Calibri" pitchFamily="34" charset="0"/>
              </a:defRPr>
            </a:lvl9pPr>
          </a:lstStyle>
          <a:p>
            <a:pPr>
              <a:defRPr/>
            </a:pPr>
            <a:r>
              <a:rPr lang="en-US" sz="3000" dirty="0">
                <a:solidFill>
                  <a:schemeClr val="accent1">
                    <a:lumMod val="75000"/>
                  </a:schemeClr>
                </a:solidFill>
                <a:latin typeface="Arial" panose="020B0604020202020204" pitchFamily="34" charset="0"/>
                <a:cs typeface="Arial" panose="020B0604020202020204" pitchFamily="34" charset="0"/>
              </a:rPr>
              <a:t>AG INST no Resp 1825755/CE</a:t>
            </a:r>
            <a:endParaRPr lang="pt-BR" sz="3000" dirty="0">
              <a:solidFill>
                <a:schemeClr val="accent1">
                  <a:lumMod val="75000"/>
                </a:schemeClr>
              </a:solidFill>
              <a:latin typeface="Arial" panose="020B0604020202020204" pitchFamily="34" charset="0"/>
              <a:cs typeface="Arial" panose="020B0604020202020204" pitchFamily="34" charset="0"/>
            </a:endParaRPr>
          </a:p>
        </p:txBody>
      </p:sp>
      <p:sp>
        <p:nvSpPr>
          <p:cNvPr id="3" name="Subtítulo 6"/>
          <p:cNvSpPr>
            <a:spLocks noGrp="1"/>
          </p:cNvSpPr>
          <p:nvPr>
            <p:ph type="subTitle" idx="1"/>
          </p:nvPr>
        </p:nvSpPr>
        <p:spPr>
          <a:xfrm>
            <a:off x="2057400" y="4157663"/>
            <a:ext cx="9601200" cy="846137"/>
          </a:xfrm>
        </p:spPr>
        <p:txBody>
          <a:bodyPr>
            <a:normAutofit/>
          </a:bodyPr>
          <a:lstStyle/>
          <a:p>
            <a:pPr>
              <a:defRPr/>
            </a:pPr>
            <a:r>
              <a:rPr lang="en-US" sz="3000" dirty="0" err="1">
                <a:solidFill>
                  <a:schemeClr val="accent1">
                    <a:lumMod val="75000"/>
                  </a:schemeClr>
                </a:solidFill>
                <a:latin typeface="Arial" panose="020B0604020202020204" pitchFamily="34" charset="0"/>
                <a:cs typeface="Arial" panose="020B0604020202020204" pitchFamily="34" charset="0"/>
              </a:rPr>
              <a:t>Rol</a:t>
            </a:r>
            <a:r>
              <a:rPr lang="en-US" sz="3000" dirty="0">
                <a:solidFill>
                  <a:schemeClr val="accent1">
                    <a:lumMod val="75000"/>
                  </a:schemeClr>
                </a:solidFill>
                <a:latin typeface="Arial" panose="020B0604020202020204" pitchFamily="34" charset="0"/>
                <a:cs typeface="Arial" panose="020B0604020202020204" pitchFamily="34" charset="0"/>
              </a:rPr>
              <a:t> de </a:t>
            </a:r>
            <a:r>
              <a:rPr lang="en-US" sz="3000" dirty="0" err="1">
                <a:solidFill>
                  <a:schemeClr val="accent1">
                    <a:lumMod val="75000"/>
                  </a:schemeClr>
                </a:solidFill>
                <a:latin typeface="Arial" panose="020B0604020202020204" pitchFamily="34" charset="0"/>
                <a:cs typeface="Arial" panose="020B0604020202020204" pitchFamily="34" charset="0"/>
              </a:rPr>
              <a:t>procedimentos</a:t>
            </a:r>
            <a:r>
              <a:rPr lang="en-US" sz="3000" dirty="0">
                <a:solidFill>
                  <a:schemeClr val="accent1">
                    <a:lumMod val="75000"/>
                  </a:schemeClr>
                </a:solidFill>
                <a:latin typeface="Arial" panose="020B0604020202020204" pitchFamily="34" charset="0"/>
                <a:cs typeface="Arial" panose="020B0604020202020204" pitchFamily="34" charset="0"/>
              </a:rPr>
              <a:t> da ANS é </a:t>
            </a:r>
            <a:r>
              <a:rPr lang="en-US" sz="3000" dirty="0" err="1">
                <a:solidFill>
                  <a:schemeClr val="accent1">
                    <a:lumMod val="75000"/>
                  </a:schemeClr>
                </a:solidFill>
                <a:latin typeface="Arial" panose="020B0604020202020204" pitchFamily="34" charset="0"/>
                <a:cs typeface="Arial" panose="020B0604020202020204" pitchFamily="34" charset="0"/>
              </a:rPr>
              <a:t>exemplificativo</a:t>
            </a:r>
            <a:endParaRPr lang="pt-BR" sz="3000" dirty="0">
              <a:solidFill>
                <a:schemeClr val="accent1">
                  <a:lumMod val="75000"/>
                </a:schemeClr>
              </a:solidFill>
              <a:latin typeface="Arial" panose="020B0604020202020204" pitchFamily="34" charset="0"/>
              <a:cs typeface="Arial" panose="020B0604020202020204" pitchFamily="34" charset="0"/>
            </a:endParaRPr>
          </a:p>
        </p:txBody>
      </p:sp>
      <p:cxnSp>
        <p:nvCxnSpPr>
          <p:cNvPr id="6" name="Conector de Seta Reta 5"/>
          <p:cNvCxnSpPr>
            <a:cxnSpLocks/>
          </p:cNvCxnSpPr>
          <p:nvPr/>
        </p:nvCxnSpPr>
        <p:spPr>
          <a:xfrm>
            <a:off x="6570663" y="3387725"/>
            <a:ext cx="0" cy="60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tângulo 6"/>
          <p:cNvSpPr/>
          <p:nvPr/>
        </p:nvSpPr>
        <p:spPr>
          <a:xfrm>
            <a:off x="1028700" y="2190750"/>
            <a:ext cx="10934700" cy="3384550"/>
          </a:xfrm>
          <a:prstGeom prst="rect">
            <a:avLst/>
          </a:prstGeom>
          <a:noFill/>
          <a:ln w="3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 name="Seta: para Baixo 8"/>
          <p:cNvSpPr/>
          <p:nvPr/>
        </p:nvSpPr>
        <p:spPr>
          <a:xfrm>
            <a:off x="5668963" y="5978525"/>
            <a:ext cx="1655762" cy="503238"/>
          </a:xfrm>
          <a:prstGeom prst="down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 name="CaixaDeTexto 10"/>
          <p:cNvSpPr txBox="1"/>
          <p:nvPr/>
        </p:nvSpPr>
        <p:spPr>
          <a:xfrm>
            <a:off x="2178050" y="6643688"/>
            <a:ext cx="9045575" cy="2400300"/>
          </a:xfrm>
          <a:prstGeom prst="rect">
            <a:avLst/>
          </a:prstGeom>
          <a:noFill/>
          <a:ln>
            <a:solidFill>
              <a:schemeClr val="accent1">
                <a:lumMod val="40000"/>
                <a:lumOff val="60000"/>
              </a:schemeClr>
            </a:solidFill>
          </a:ln>
        </p:spPr>
        <p:txBody>
          <a:bodyPr>
            <a:spAutoFit/>
          </a:bodyPr>
          <a:lstStyle/>
          <a:p>
            <a:pPr algn="just">
              <a:defRPr/>
            </a:pPr>
            <a:r>
              <a:rPr lang="pt-BR" sz="3000" dirty="0">
                <a:solidFill>
                  <a:schemeClr val="accent1">
                    <a:lumMod val="75000"/>
                  </a:schemeClr>
                </a:solidFill>
                <a:latin typeface="+mn-lt"/>
              </a:rPr>
              <a:t>Lei 14.454/2022 estabelece que o Rol de Procedimentos e Eventos em Saúde da Agência Nacional de Saúde Suplementar (ANS) passou a servir apenas como referência básica de cobertura pelos planos de saúde. </a:t>
            </a:r>
            <a:r>
              <a:rPr lang="pt-BR" sz="3000" u="sng" dirty="0">
                <a:solidFill>
                  <a:schemeClr val="accent1">
                    <a:lumMod val="75000"/>
                  </a:schemeClr>
                </a:solidFill>
                <a:latin typeface="+mn-lt"/>
              </a:rPr>
              <a:t>Com isso, o rol passou a ser exemplificativo.</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a:xfrm>
            <a:off x="304800" y="319088"/>
            <a:ext cx="11658600" cy="936625"/>
          </a:xfrm>
        </p:spPr>
        <p:txBody>
          <a:bodyPr>
            <a:normAutofit/>
          </a:bodyPr>
          <a:lstStyle/>
          <a:p>
            <a:pPr algn="l">
              <a:spcBef>
                <a:spcPts val="0"/>
              </a:spcBef>
              <a:buSzPct val="100000"/>
              <a:defRPr/>
            </a:pPr>
            <a:r>
              <a:rPr lang="en-US" sz="4050" b="1" dirty="0" err="1">
                <a:solidFill>
                  <a:srgbClr val="69ADE7"/>
                </a:solidFill>
                <a:ea typeface="+mn-ea"/>
                <a:cs typeface="Arial" panose="020B0604020202020204" pitchFamily="34" charset="0"/>
              </a:rPr>
              <a:t>Revisão</a:t>
            </a:r>
            <a:r>
              <a:rPr lang="en-US" sz="4050" b="1" dirty="0">
                <a:solidFill>
                  <a:srgbClr val="69ADE7"/>
                </a:solidFill>
                <a:ea typeface="+mn-ea"/>
                <a:cs typeface="Arial" panose="020B0604020202020204" pitchFamily="34" charset="0"/>
              </a:rPr>
              <a:t> das </a:t>
            </a:r>
            <a:r>
              <a:rPr lang="en-US" sz="4050" b="1" dirty="0" err="1">
                <a:solidFill>
                  <a:srgbClr val="69ADE7"/>
                </a:solidFill>
                <a:ea typeface="+mn-ea"/>
                <a:cs typeface="Arial" panose="020B0604020202020204" pitchFamily="34" charset="0"/>
              </a:rPr>
              <a:t>Cláusulas</a:t>
            </a:r>
            <a:r>
              <a:rPr lang="en-US" sz="4050" b="1" dirty="0">
                <a:solidFill>
                  <a:srgbClr val="69ADE7"/>
                </a:solidFill>
                <a:ea typeface="+mn-ea"/>
                <a:cs typeface="Arial" panose="020B0604020202020204" pitchFamily="34" charset="0"/>
              </a:rPr>
              <a:t> </a:t>
            </a:r>
            <a:r>
              <a:rPr lang="en-US" sz="4050" b="1" dirty="0" err="1">
                <a:solidFill>
                  <a:srgbClr val="69ADE7"/>
                </a:solidFill>
                <a:ea typeface="+mn-ea"/>
                <a:cs typeface="Arial" panose="020B0604020202020204" pitchFamily="34" charset="0"/>
              </a:rPr>
              <a:t>Abusivas</a:t>
            </a:r>
            <a:endParaRPr lang="pt-BR" sz="4050" b="1" dirty="0">
              <a:solidFill>
                <a:srgbClr val="69ADE7"/>
              </a:solidFill>
              <a:ea typeface="+mn-ea"/>
              <a:cs typeface="Arial" panose="020B0604020202020204" pitchFamily="34" charset="0"/>
            </a:endParaRPr>
          </a:p>
        </p:txBody>
      </p:sp>
      <p:sp>
        <p:nvSpPr>
          <p:cNvPr id="2" name="Título 4"/>
          <p:cNvSpPr txBox="1">
            <a:spLocks/>
          </p:cNvSpPr>
          <p:nvPr/>
        </p:nvSpPr>
        <p:spPr>
          <a:xfrm>
            <a:off x="5784850" y="2957513"/>
            <a:ext cx="5327650" cy="1616075"/>
          </a:xfrm>
        </p:spPr>
        <p:txBody>
          <a:bodyPr>
            <a:normAutofit/>
          </a:bodyPr>
          <a:lstStyle>
            <a:lvl1pPr algn="ctr" rtl="0" eaLnBrk="0" fontAlgn="base" hangingPunct="0">
              <a:spcBef>
                <a:spcPct val="0"/>
              </a:spcBef>
              <a:spcAft>
                <a:spcPct val="0"/>
              </a:spcAft>
              <a:defRPr sz="4900" kern="1200">
                <a:solidFill>
                  <a:schemeClr val="tx1"/>
                </a:solidFill>
                <a:latin typeface="+mj-lt"/>
                <a:ea typeface="+mj-ea"/>
                <a:cs typeface="+mj-cs"/>
              </a:defRPr>
            </a:lvl1pPr>
            <a:lvl2pPr algn="ctr" rtl="0" eaLnBrk="0" fontAlgn="base" hangingPunct="0">
              <a:spcBef>
                <a:spcPct val="0"/>
              </a:spcBef>
              <a:spcAft>
                <a:spcPct val="0"/>
              </a:spcAft>
              <a:defRPr sz="4900">
                <a:solidFill>
                  <a:schemeClr val="tx1"/>
                </a:solidFill>
                <a:latin typeface="Calibri" pitchFamily="34" charset="0"/>
              </a:defRPr>
            </a:lvl2pPr>
            <a:lvl3pPr algn="ctr" rtl="0" eaLnBrk="0" fontAlgn="base" hangingPunct="0">
              <a:spcBef>
                <a:spcPct val="0"/>
              </a:spcBef>
              <a:spcAft>
                <a:spcPct val="0"/>
              </a:spcAft>
              <a:defRPr sz="4900">
                <a:solidFill>
                  <a:schemeClr val="tx1"/>
                </a:solidFill>
                <a:latin typeface="Calibri" pitchFamily="34" charset="0"/>
              </a:defRPr>
            </a:lvl3pPr>
            <a:lvl4pPr algn="ctr" rtl="0" eaLnBrk="0" fontAlgn="base" hangingPunct="0">
              <a:spcBef>
                <a:spcPct val="0"/>
              </a:spcBef>
              <a:spcAft>
                <a:spcPct val="0"/>
              </a:spcAft>
              <a:defRPr sz="4900">
                <a:solidFill>
                  <a:schemeClr val="tx1"/>
                </a:solidFill>
                <a:latin typeface="Calibri" pitchFamily="34" charset="0"/>
              </a:defRPr>
            </a:lvl4pPr>
            <a:lvl5pPr algn="ctr" rtl="0" eaLnBrk="0" fontAlgn="base" hangingPunct="0">
              <a:spcBef>
                <a:spcPct val="0"/>
              </a:spcBef>
              <a:spcAft>
                <a:spcPct val="0"/>
              </a:spcAft>
              <a:defRPr sz="4900">
                <a:solidFill>
                  <a:schemeClr val="tx1"/>
                </a:solidFill>
                <a:latin typeface="Calibri" pitchFamily="34" charset="0"/>
              </a:defRPr>
            </a:lvl5pPr>
            <a:lvl6pPr marL="514274" algn="ctr" rtl="0" eaLnBrk="1" fontAlgn="base" hangingPunct="1">
              <a:spcBef>
                <a:spcPct val="0"/>
              </a:spcBef>
              <a:spcAft>
                <a:spcPct val="0"/>
              </a:spcAft>
              <a:defRPr sz="4951">
                <a:solidFill>
                  <a:schemeClr val="tx1"/>
                </a:solidFill>
                <a:latin typeface="Calibri" pitchFamily="34" charset="0"/>
              </a:defRPr>
            </a:lvl6pPr>
            <a:lvl7pPr marL="1028547" algn="ctr" rtl="0" eaLnBrk="1" fontAlgn="base" hangingPunct="1">
              <a:spcBef>
                <a:spcPct val="0"/>
              </a:spcBef>
              <a:spcAft>
                <a:spcPct val="0"/>
              </a:spcAft>
              <a:defRPr sz="4951">
                <a:solidFill>
                  <a:schemeClr val="tx1"/>
                </a:solidFill>
                <a:latin typeface="Calibri" pitchFamily="34" charset="0"/>
              </a:defRPr>
            </a:lvl7pPr>
            <a:lvl8pPr marL="1542821" algn="ctr" rtl="0" eaLnBrk="1" fontAlgn="base" hangingPunct="1">
              <a:spcBef>
                <a:spcPct val="0"/>
              </a:spcBef>
              <a:spcAft>
                <a:spcPct val="0"/>
              </a:spcAft>
              <a:defRPr sz="4951">
                <a:solidFill>
                  <a:schemeClr val="tx1"/>
                </a:solidFill>
                <a:latin typeface="Calibri" pitchFamily="34" charset="0"/>
              </a:defRPr>
            </a:lvl8pPr>
            <a:lvl9pPr marL="2057093" algn="ctr" rtl="0" eaLnBrk="1" fontAlgn="base" hangingPunct="1">
              <a:spcBef>
                <a:spcPct val="0"/>
              </a:spcBef>
              <a:spcAft>
                <a:spcPct val="0"/>
              </a:spcAft>
              <a:defRPr sz="4951">
                <a:solidFill>
                  <a:schemeClr val="tx1"/>
                </a:solidFill>
                <a:latin typeface="Calibri" pitchFamily="34" charset="0"/>
              </a:defRPr>
            </a:lvl9pPr>
          </a:lstStyle>
          <a:p>
            <a:pPr>
              <a:defRPr/>
            </a:pPr>
            <a:r>
              <a:rPr lang="en-US" sz="3000" dirty="0" err="1">
                <a:solidFill>
                  <a:schemeClr val="accent1">
                    <a:lumMod val="75000"/>
                  </a:schemeClr>
                </a:solidFill>
                <a:latin typeface="+mn-lt"/>
                <a:cs typeface="Arial" panose="020B0604020202020204" pitchFamily="34" charset="0"/>
              </a:rPr>
              <a:t>Revisão</a:t>
            </a:r>
            <a:r>
              <a:rPr lang="en-US" sz="3000" dirty="0">
                <a:solidFill>
                  <a:schemeClr val="accent1">
                    <a:lumMod val="75000"/>
                  </a:schemeClr>
                </a:solidFill>
                <a:latin typeface="+mn-lt"/>
                <a:cs typeface="Arial" panose="020B0604020202020204" pitchFamily="34" charset="0"/>
              </a:rPr>
              <a:t> de </a:t>
            </a:r>
            <a:r>
              <a:rPr lang="en-US" sz="3000" dirty="0" err="1">
                <a:solidFill>
                  <a:schemeClr val="accent1">
                    <a:lumMod val="75000"/>
                  </a:schemeClr>
                </a:solidFill>
                <a:latin typeface="+mn-lt"/>
                <a:cs typeface="Arial" panose="020B0604020202020204" pitchFamily="34" charset="0"/>
              </a:rPr>
              <a:t>Cláusulas</a:t>
            </a:r>
            <a:r>
              <a:rPr lang="en-US" sz="3000" dirty="0">
                <a:solidFill>
                  <a:schemeClr val="accent1">
                    <a:lumMod val="75000"/>
                  </a:schemeClr>
                </a:solidFill>
                <a:latin typeface="+mn-lt"/>
                <a:cs typeface="Arial" panose="020B0604020202020204" pitchFamily="34" charset="0"/>
              </a:rPr>
              <a:t> </a:t>
            </a:r>
            <a:r>
              <a:rPr lang="en-US" sz="3000" dirty="0" err="1">
                <a:solidFill>
                  <a:schemeClr val="accent1">
                    <a:lumMod val="75000"/>
                  </a:schemeClr>
                </a:solidFill>
                <a:latin typeface="+mn-lt"/>
                <a:cs typeface="Arial" panose="020B0604020202020204" pitchFamily="34" charset="0"/>
              </a:rPr>
              <a:t>Abusivas</a:t>
            </a:r>
            <a:endParaRPr lang="pt-BR" sz="3000" dirty="0">
              <a:solidFill>
                <a:schemeClr val="accent1">
                  <a:lumMod val="75000"/>
                </a:schemeClr>
              </a:solidFill>
              <a:latin typeface="+mn-lt"/>
              <a:cs typeface="Arial" panose="020B0604020202020204" pitchFamily="34" charset="0"/>
            </a:endParaRPr>
          </a:p>
        </p:txBody>
      </p:sp>
      <p:sp>
        <p:nvSpPr>
          <p:cNvPr id="3" name="Subtítulo 6"/>
          <p:cNvSpPr>
            <a:spLocks noGrp="1"/>
          </p:cNvSpPr>
          <p:nvPr>
            <p:ph type="subTitle" idx="1"/>
          </p:nvPr>
        </p:nvSpPr>
        <p:spPr>
          <a:xfrm>
            <a:off x="5280025" y="5713413"/>
            <a:ext cx="6742113" cy="1971675"/>
          </a:xfrm>
        </p:spPr>
        <p:txBody>
          <a:bodyPr>
            <a:normAutofit/>
          </a:bodyPr>
          <a:lstStyle/>
          <a:p>
            <a:pPr>
              <a:defRPr/>
            </a:pPr>
            <a:r>
              <a:rPr lang="en-US" sz="3000" dirty="0" err="1">
                <a:solidFill>
                  <a:schemeClr val="accent1">
                    <a:lumMod val="75000"/>
                  </a:schemeClr>
                </a:solidFill>
                <a:cs typeface="Arial" panose="020B0604020202020204" pitchFamily="34" charset="0"/>
              </a:rPr>
              <a:t>Resp</a:t>
            </a:r>
            <a:r>
              <a:rPr lang="en-US" sz="3000" dirty="0">
                <a:solidFill>
                  <a:schemeClr val="accent1">
                    <a:lumMod val="75000"/>
                  </a:schemeClr>
                </a:solidFill>
                <a:cs typeface="Arial" panose="020B0604020202020204" pitchFamily="34" charset="0"/>
              </a:rPr>
              <a:t> 1261469-RJ</a:t>
            </a:r>
          </a:p>
          <a:p>
            <a:pPr>
              <a:defRPr/>
            </a:pPr>
            <a:r>
              <a:rPr lang="en-US" sz="3000" dirty="0">
                <a:solidFill>
                  <a:schemeClr val="accent1">
                    <a:lumMod val="75000"/>
                  </a:schemeClr>
                </a:solidFill>
                <a:cs typeface="Arial" panose="020B0604020202020204" pitchFamily="34" charset="0"/>
              </a:rPr>
              <a:t>ART. 205 do Código Civil</a:t>
            </a:r>
          </a:p>
          <a:p>
            <a:pPr>
              <a:defRPr/>
            </a:pPr>
            <a:r>
              <a:rPr lang="en-US" sz="3000" dirty="0">
                <a:solidFill>
                  <a:schemeClr val="accent1">
                    <a:lumMod val="75000"/>
                  </a:schemeClr>
                </a:solidFill>
                <a:cs typeface="Arial" panose="020B0604020202020204" pitchFamily="34" charset="0"/>
              </a:rPr>
              <a:t>10 </a:t>
            </a:r>
            <a:r>
              <a:rPr lang="en-US" sz="3000" dirty="0" err="1">
                <a:solidFill>
                  <a:schemeClr val="accent1">
                    <a:lumMod val="75000"/>
                  </a:schemeClr>
                </a:solidFill>
                <a:cs typeface="Arial" panose="020B0604020202020204" pitchFamily="34" charset="0"/>
              </a:rPr>
              <a:t>anos</a:t>
            </a:r>
            <a:endParaRPr lang="pt-BR" sz="3000" dirty="0">
              <a:solidFill>
                <a:schemeClr val="accent1">
                  <a:lumMod val="75000"/>
                </a:schemeClr>
              </a:solidFill>
              <a:cs typeface="Arial" panose="020B0604020202020204" pitchFamily="34" charset="0"/>
            </a:endParaRPr>
          </a:p>
        </p:txBody>
      </p:sp>
      <p:sp>
        <p:nvSpPr>
          <p:cNvPr id="4" name="Seta: para Baixo 3"/>
          <p:cNvSpPr/>
          <p:nvPr/>
        </p:nvSpPr>
        <p:spPr>
          <a:xfrm>
            <a:off x="7254875" y="4484688"/>
            <a:ext cx="1800225" cy="720725"/>
          </a:xfrm>
          <a:prstGeom prst="downArrow">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6" name="Retângulo 5"/>
          <p:cNvSpPr/>
          <p:nvPr/>
        </p:nvSpPr>
        <p:spPr>
          <a:xfrm>
            <a:off x="1744663" y="2270125"/>
            <a:ext cx="10153650" cy="626586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7" name="Imagem 6"/>
          <p:cNvPicPr>
            <a:picLocks noChangeAspect="1"/>
          </p:cNvPicPr>
          <p:nvPr/>
        </p:nvPicPr>
        <p:blipFill>
          <a:blip r:embed="rId2">
            <a:duotone>
              <a:schemeClr val="accent1">
                <a:shade val="45000"/>
                <a:satMod val="135000"/>
              </a:schemeClr>
              <a:prstClr val="white"/>
            </a:duotone>
          </a:blip>
          <a:stretch>
            <a:fillRect/>
          </a:stretch>
        </p:blipFill>
        <p:spPr>
          <a:xfrm>
            <a:off x="2206355" y="3428816"/>
            <a:ext cx="3117298" cy="2832617"/>
          </a:xfrm>
          <a:prstGeom prst="rect">
            <a:avLst/>
          </a:prstGeom>
          <a:solidFill>
            <a:schemeClr val="bg1"/>
          </a:solid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duotone>
              <a:schemeClr val="accent1">
                <a:shade val="45000"/>
                <a:satMod val="135000"/>
              </a:schemeClr>
              <a:prstClr val="white"/>
            </a:duotone>
          </a:blip>
          <a:stretch>
            <a:fillRect/>
          </a:stretch>
        </p:blipFill>
        <p:spPr>
          <a:xfrm>
            <a:off x="1" y="0"/>
            <a:ext cx="6425952" cy="10287000"/>
          </a:xfrm>
          <a:prstGeom prst="rect">
            <a:avLst/>
          </a:prstGeom>
        </p:spPr>
      </p:pic>
      <p:sp>
        <p:nvSpPr>
          <p:cNvPr id="6" name="CaixaDeTexto 5"/>
          <p:cNvSpPr txBox="1"/>
          <p:nvPr/>
        </p:nvSpPr>
        <p:spPr>
          <a:xfrm>
            <a:off x="6886575" y="5864225"/>
            <a:ext cx="5994400" cy="1404938"/>
          </a:xfrm>
          <a:prstGeom prst="rect">
            <a:avLst/>
          </a:prstGeom>
          <a:noFill/>
        </p:spPr>
        <p:txBody>
          <a:bodyPr>
            <a:spAutoFit/>
          </a:bodyPr>
          <a:lstStyle/>
          <a:p>
            <a:pPr algn="ctr">
              <a:lnSpc>
                <a:spcPct val="150000"/>
              </a:lnSpc>
              <a:defRPr/>
            </a:pPr>
            <a:r>
              <a:rPr lang="pt-BR" sz="3000" dirty="0">
                <a:solidFill>
                  <a:schemeClr val="accent1">
                    <a:lumMod val="75000"/>
                  </a:schemeClr>
                </a:solidFill>
                <a:latin typeface="+mn-lt"/>
              </a:rPr>
              <a:t>RESPONSABILIDADE CIVIL </a:t>
            </a:r>
          </a:p>
          <a:p>
            <a:pPr algn="ctr">
              <a:lnSpc>
                <a:spcPct val="150000"/>
              </a:lnSpc>
              <a:defRPr/>
            </a:pPr>
            <a:r>
              <a:rPr lang="pt-BR" sz="3000" dirty="0">
                <a:solidFill>
                  <a:schemeClr val="accent1">
                    <a:lumMod val="75000"/>
                  </a:schemeClr>
                </a:solidFill>
                <a:latin typeface="+mn-lt"/>
              </a:rPr>
              <a:t>NO SEGMENTO DA SAÚDE</a:t>
            </a:r>
          </a:p>
        </p:txBody>
      </p:sp>
      <p:pic>
        <p:nvPicPr>
          <p:cNvPr id="3" name="Imagem 2"/>
          <p:cNvPicPr>
            <a:picLocks noChangeAspect="1"/>
          </p:cNvPicPr>
          <p:nvPr/>
        </p:nvPicPr>
        <p:blipFill rotWithShape="1">
          <a:blip r:embed="rId3">
            <a:duotone>
              <a:schemeClr val="accent1">
                <a:shade val="45000"/>
                <a:satMod val="135000"/>
              </a:schemeClr>
              <a:prstClr val="white"/>
            </a:duotone>
          </a:blip>
          <a:srcRect l="7664" t="54200" r="65876" b="14300"/>
          <a:stretch/>
        </p:blipFill>
        <p:spPr>
          <a:xfrm>
            <a:off x="8298160" y="2335188"/>
            <a:ext cx="2520280" cy="32403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Responsabilidade Civil na Saúde</a:t>
            </a:r>
          </a:p>
        </p:txBody>
      </p:sp>
      <p:sp>
        <p:nvSpPr>
          <p:cNvPr id="5" name="Seta: Dobrada 4"/>
          <p:cNvSpPr/>
          <p:nvPr/>
        </p:nvSpPr>
        <p:spPr>
          <a:xfrm rot="5400000">
            <a:off x="8597900" y="3195638"/>
            <a:ext cx="477838" cy="3668712"/>
          </a:xfrm>
          <a:prstGeom prst="bent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solidFill>
                <a:schemeClr val="accent1">
                  <a:lumMod val="75000"/>
                </a:schemeClr>
              </a:solidFill>
            </a:endParaRPr>
          </a:p>
        </p:txBody>
      </p:sp>
      <p:sp>
        <p:nvSpPr>
          <p:cNvPr id="6" name="Elipse 5"/>
          <p:cNvSpPr/>
          <p:nvPr/>
        </p:nvSpPr>
        <p:spPr>
          <a:xfrm>
            <a:off x="4956175" y="4751388"/>
            <a:ext cx="4286250" cy="1687512"/>
          </a:xfrm>
          <a:prstGeom prst="ellipse">
            <a:avLst/>
          </a:prstGeom>
          <a:solidFill>
            <a:schemeClr val="bg1"/>
          </a:solidFill>
          <a:ln w="38100">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solidFill>
                <a:schemeClr val="accent1">
                  <a:lumMod val="75000"/>
                </a:schemeClr>
              </a:solidFill>
            </a:endParaRPr>
          </a:p>
        </p:txBody>
      </p:sp>
      <p:sp>
        <p:nvSpPr>
          <p:cNvPr id="7" name="Retângulo 4"/>
          <p:cNvSpPr/>
          <p:nvPr/>
        </p:nvSpPr>
        <p:spPr>
          <a:xfrm>
            <a:off x="1377950" y="8966200"/>
            <a:ext cx="10647363" cy="1062038"/>
          </a:xfrm>
          <a:prstGeom prst="rect">
            <a:avLst/>
          </a:prstGeom>
          <a:ln>
            <a:solidFill>
              <a:schemeClr val="accent1">
                <a:lumMod val="40000"/>
                <a:lumOff val="60000"/>
              </a:schemeClr>
            </a:solidFill>
          </a:ln>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defRPr/>
            </a:pPr>
            <a:r>
              <a:rPr lang="pt-BR" altLang="pt-BR" sz="3000" dirty="0">
                <a:solidFill>
                  <a:schemeClr val="accent1">
                    <a:lumMod val="75000"/>
                  </a:schemeClr>
                </a:solidFill>
                <a:latin typeface="Calibri" panose="020F0502020204030204" pitchFamily="34" charset="0"/>
              </a:rPr>
              <a:t>Artigo 927 do Código Civil dispõe que </a:t>
            </a:r>
            <a:r>
              <a:rPr lang="pt-BR" altLang="en-US" sz="3000" dirty="0">
                <a:solidFill>
                  <a:schemeClr val="accent1">
                    <a:lumMod val="75000"/>
                  </a:schemeClr>
                </a:solidFill>
                <a:latin typeface="Calibri" panose="020F0502020204030204" pitchFamily="34" charset="0"/>
              </a:rPr>
              <a:t>“</a:t>
            </a:r>
            <a:r>
              <a:rPr lang="pt-BR" altLang="pt-BR" sz="3000" dirty="0">
                <a:solidFill>
                  <a:schemeClr val="accent1">
                    <a:lumMod val="75000"/>
                  </a:schemeClr>
                </a:solidFill>
                <a:latin typeface="Calibri" panose="020F0502020204030204" pitchFamily="34" charset="0"/>
              </a:rPr>
              <a:t>aquele que, por ato ilícito, causar dano a outrem, fica obrigado A repará-lo</a:t>
            </a:r>
            <a:r>
              <a:rPr lang="pt-BR" altLang="en-US" sz="3000" dirty="0">
                <a:solidFill>
                  <a:schemeClr val="accent1">
                    <a:lumMod val="75000"/>
                  </a:schemeClr>
                </a:solidFill>
                <a:latin typeface="Calibri" panose="020F0502020204030204" pitchFamily="34" charset="0"/>
              </a:rPr>
              <a:t>”</a:t>
            </a:r>
            <a:r>
              <a:rPr lang="pt-BR" altLang="pt-BR" sz="3000" dirty="0">
                <a:solidFill>
                  <a:schemeClr val="accent1">
                    <a:lumMod val="75000"/>
                  </a:schemeClr>
                </a:solidFill>
                <a:latin typeface="Calibri" panose="020F0502020204030204" pitchFamily="34" charset="0"/>
              </a:rPr>
              <a:t>.</a:t>
            </a:r>
          </a:p>
        </p:txBody>
      </p:sp>
      <p:sp>
        <p:nvSpPr>
          <p:cNvPr id="8" name="Seta: para a Direita 7"/>
          <p:cNvSpPr/>
          <p:nvPr/>
        </p:nvSpPr>
        <p:spPr>
          <a:xfrm>
            <a:off x="4235450" y="3597275"/>
            <a:ext cx="333375" cy="3421063"/>
          </a:xfrm>
          <a:prstGeom prst="right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solidFill>
                <a:schemeClr val="accent1">
                  <a:lumMod val="75000"/>
                </a:schemeClr>
              </a:solidFill>
            </a:endParaRPr>
          </a:p>
        </p:txBody>
      </p:sp>
      <p:sp>
        <p:nvSpPr>
          <p:cNvPr id="10" name="CaixaDeTexto 9"/>
          <p:cNvSpPr txBox="1"/>
          <p:nvPr/>
        </p:nvSpPr>
        <p:spPr>
          <a:xfrm>
            <a:off x="5300663" y="3422650"/>
            <a:ext cx="3824287" cy="554038"/>
          </a:xfrm>
          <a:prstGeom prst="rect">
            <a:avLst/>
          </a:prstGeom>
          <a:noFill/>
          <a:ln>
            <a:solidFill>
              <a:schemeClr val="accent1">
                <a:lumMod val="40000"/>
                <a:lumOff val="60000"/>
              </a:schemeClr>
            </a:solidFill>
          </a:ln>
        </p:spPr>
        <p:txBody>
          <a:bodyPr>
            <a:spAutoFit/>
          </a:bodyPr>
          <a:lstStyle/>
          <a:p>
            <a:pPr marL="457200" indent="-457200">
              <a:buFont typeface="Wingdings" panose="05000000000000000000" pitchFamily="2" charset="2"/>
              <a:buChar char="v"/>
              <a:defRPr/>
            </a:pPr>
            <a:r>
              <a:rPr lang="pt-BR" sz="3000" dirty="0">
                <a:solidFill>
                  <a:schemeClr val="accent1">
                    <a:lumMod val="75000"/>
                  </a:schemeClr>
                </a:solidFill>
                <a:latin typeface="+mn-lt"/>
              </a:rPr>
              <a:t>Honeste </a:t>
            </a:r>
            <a:r>
              <a:rPr lang="pt-BR" sz="3000" dirty="0" err="1">
                <a:solidFill>
                  <a:schemeClr val="accent1">
                    <a:lumMod val="75000"/>
                  </a:schemeClr>
                </a:solidFill>
                <a:latin typeface="+mn-lt"/>
              </a:rPr>
              <a:t>Vivere</a:t>
            </a:r>
            <a:endParaRPr lang="pt-BR" sz="3000" dirty="0">
              <a:solidFill>
                <a:schemeClr val="accent1">
                  <a:lumMod val="75000"/>
                </a:schemeClr>
              </a:solidFill>
              <a:latin typeface="+mn-lt"/>
            </a:endParaRPr>
          </a:p>
        </p:txBody>
      </p:sp>
      <p:sp>
        <p:nvSpPr>
          <p:cNvPr id="11" name="CaixaDeTexto 10"/>
          <p:cNvSpPr txBox="1"/>
          <p:nvPr/>
        </p:nvSpPr>
        <p:spPr>
          <a:xfrm>
            <a:off x="5213350" y="5308600"/>
            <a:ext cx="3824288" cy="554038"/>
          </a:xfrm>
          <a:prstGeom prst="rect">
            <a:avLst/>
          </a:prstGeom>
          <a:noFill/>
          <a:ln>
            <a:solidFill>
              <a:schemeClr val="accent1">
                <a:lumMod val="40000"/>
                <a:lumOff val="60000"/>
              </a:schemeClr>
            </a:solidFill>
          </a:ln>
        </p:spPr>
        <p:txBody>
          <a:bodyPr>
            <a:spAutoFit/>
          </a:bodyPr>
          <a:lstStyle/>
          <a:p>
            <a:pPr marL="457200" indent="-457200">
              <a:buFont typeface="Wingdings" panose="05000000000000000000" pitchFamily="2" charset="2"/>
              <a:buChar char="v"/>
              <a:defRPr/>
            </a:pPr>
            <a:r>
              <a:rPr lang="pt-BR" sz="3000" dirty="0" err="1">
                <a:solidFill>
                  <a:schemeClr val="accent1">
                    <a:lumMod val="75000"/>
                  </a:schemeClr>
                </a:solidFill>
                <a:latin typeface="+mn-lt"/>
              </a:rPr>
              <a:t>Neminem</a:t>
            </a:r>
            <a:r>
              <a:rPr lang="pt-BR" sz="3000" dirty="0">
                <a:solidFill>
                  <a:schemeClr val="accent1">
                    <a:lumMod val="75000"/>
                  </a:schemeClr>
                </a:solidFill>
                <a:latin typeface="+mn-lt"/>
              </a:rPr>
              <a:t> </a:t>
            </a:r>
            <a:r>
              <a:rPr lang="pt-BR" sz="3000" dirty="0" err="1">
                <a:solidFill>
                  <a:schemeClr val="accent1">
                    <a:lumMod val="75000"/>
                  </a:schemeClr>
                </a:solidFill>
                <a:latin typeface="+mn-lt"/>
              </a:rPr>
              <a:t>Laedere</a:t>
            </a:r>
            <a:endParaRPr lang="pt-BR" sz="3000" dirty="0">
              <a:solidFill>
                <a:schemeClr val="accent1">
                  <a:lumMod val="75000"/>
                </a:schemeClr>
              </a:solidFill>
              <a:latin typeface="+mn-lt"/>
            </a:endParaRPr>
          </a:p>
        </p:txBody>
      </p:sp>
      <p:sp>
        <p:nvSpPr>
          <p:cNvPr id="12" name="CaixaDeTexto 11"/>
          <p:cNvSpPr txBox="1"/>
          <p:nvPr/>
        </p:nvSpPr>
        <p:spPr>
          <a:xfrm>
            <a:off x="5178425" y="7056438"/>
            <a:ext cx="4843463" cy="554037"/>
          </a:xfrm>
          <a:prstGeom prst="rect">
            <a:avLst/>
          </a:prstGeom>
          <a:noFill/>
          <a:ln>
            <a:solidFill>
              <a:schemeClr val="accent1">
                <a:lumMod val="40000"/>
                <a:lumOff val="60000"/>
              </a:schemeClr>
            </a:solidFill>
          </a:ln>
        </p:spPr>
        <p:txBody>
          <a:bodyPr>
            <a:spAutoFit/>
          </a:bodyPr>
          <a:lstStyle/>
          <a:p>
            <a:pPr marL="457200" indent="-457200">
              <a:buFont typeface="Wingdings" panose="05000000000000000000" pitchFamily="2" charset="2"/>
              <a:buChar char="v"/>
              <a:defRPr/>
            </a:pPr>
            <a:r>
              <a:rPr lang="pt-BR" sz="3000" dirty="0" err="1">
                <a:solidFill>
                  <a:schemeClr val="accent1">
                    <a:lumMod val="75000"/>
                  </a:schemeClr>
                </a:solidFill>
                <a:latin typeface="+mn-lt"/>
              </a:rPr>
              <a:t>Suum</a:t>
            </a:r>
            <a:r>
              <a:rPr lang="pt-BR" sz="3000" dirty="0">
                <a:solidFill>
                  <a:schemeClr val="accent1">
                    <a:lumMod val="75000"/>
                  </a:schemeClr>
                </a:solidFill>
                <a:latin typeface="+mn-lt"/>
              </a:rPr>
              <a:t> Cuique </a:t>
            </a:r>
            <a:r>
              <a:rPr lang="pt-BR" sz="3000" dirty="0" err="1">
                <a:solidFill>
                  <a:schemeClr val="accent1">
                    <a:lumMod val="75000"/>
                  </a:schemeClr>
                </a:solidFill>
                <a:latin typeface="+mn-lt"/>
              </a:rPr>
              <a:t>Tribuere</a:t>
            </a:r>
            <a:endParaRPr lang="pt-BR" sz="3000" dirty="0">
              <a:solidFill>
                <a:schemeClr val="accent1">
                  <a:lumMod val="75000"/>
                </a:schemeClr>
              </a:solidFill>
              <a:latin typeface="+mn-lt"/>
            </a:endParaRPr>
          </a:p>
        </p:txBody>
      </p:sp>
      <p:sp>
        <p:nvSpPr>
          <p:cNvPr id="13" name="Retângulo: Cantos Arredondados 12"/>
          <p:cNvSpPr/>
          <p:nvPr/>
        </p:nvSpPr>
        <p:spPr>
          <a:xfrm>
            <a:off x="4951413" y="2054225"/>
            <a:ext cx="5297487" cy="60960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Preceitos Do Dir. Romano</a:t>
            </a:r>
          </a:p>
        </p:txBody>
      </p:sp>
      <p:pic>
        <p:nvPicPr>
          <p:cNvPr id="14" name="Imagem 13"/>
          <p:cNvPicPr/>
          <p:nvPr/>
        </p:nvPicPr>
        <p:blipFill>
          <a:blip r:embed="rId2">
            <a:duotone>
              <a:schemeClr val="accent1">
                <a:shade val="45000"/>
                <a:satMod val="135000"/>
              </a:schemeClr>
              <a:prstClr val="white"/>
            </a:duotone>
          </a:blip>
          <a:srcRect/>
          <a:stretch>
            <a:fillRect/>
          </a:stretch>
        </p:blipFill>
        <p:spPr bwMode="auto">
          <a:xfrm>
            <a:off x="452214" y="2906291"/>
            <a:ext cx="3526062" cy="5033218"/>
          </a:xfrm>
          <a:prstGeom prst="rect">
            <a:avLst/>
          </a:prstGeom>
          <a:noFill/>
          <a:ln>
            <a:solidFill>
              <a:schemeClr val="accent1">
                <a:lumMod val="40000"/>
                <a:lumOff val="60000"/>
              </a:schemeClr>
            </a:solidFill>
          </a:ln>
        </p:spPr>
      </p:pic>
      <p:sp>
        <p:nvSpPr>
          <p:cNvPr id="15" name="Retângulo: Cantos Arredondados 14"/>
          <p:cNvSpPr/>
          <p:nvPr/>
        </p:nvSpPr>
        <p:spPr>
          <a:xfrm>
            <a:off x="1673225" y="2055813"/>
            <a:ext cx="1700213" cy="58420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err="1">
                <a:solidFill>
                  <a:schemeClr val="accent1">
                    <a:lumMod val="75000"/>
                  </a:schemeClr>
                </a:solidFill>
              </a:rPr>
              <a:t>Ulpiano</a:t>
            </a:r>
            <a:endParaRPr lang="pt-BR" sz="3000" dirty="0">
              <a:solidFill>
                <a:schemeClr val="accent1">
                  <a:lumMod val="75000"/>
                </a:schemeClr>
              </a:solidFill>
            </a:endParaRPr>
          </a:p>
        </p:txBody>
      </p:sp>
      <p:sp>
        <p:nvSpPr>
          <p:cNvPr id="16" name="CaixaDeTexto 15"/>
          <p:cNvSpPr txBox="1"/>
          <p:nvPr/>
        </p:nvSpPr>
        <p:spPr>
          <a:xfrm>
            <a:off x="9737725" y="5289550"/>
            <a:ext cx="3233738" cy="1938338"/>
          </a:xfrm>
          <a:prstGeom prst="rect">
            <a:avLst/>
          </a:prstGeom>
          <a:noFill/>
          <a:ln>
            <a:solidFill>
              <a:schemeClr val="accent1">
                <a:lumMod val="40000"/>
                <a:lumOff val="60000"/>
              </a:schemeClr>
            </a:solidFill>
          </a:ln>
        </p:spPr>
        <p:txBody>
          <a:bodyPr>
            <a:spAutoFit/>
          </a:bodyPr>
          <a:lstStyle/>
          <a:p>
            <a:pPr algn="ctr">
              <a:defRPr/>
            </a:pPr>
            <a:r>
              <a:rPr lang="pt-BR" sz="3000" dirty="0">
                <a:solidFill>
                  <a:schemeClr val="accent1">
                    <a:lumMod val="75000"/>
                  </a:schemeClr>
                </a:solidFill>
                <a:latin typeface="+mn-lt"/>
              </a:rPr>
              <a:t>Todos na sociedade têm A obrigação de não causar dano A outra pessoa</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Cantos Arredondados 18"/>
          <p:cNvSpPr/>
          <p:nvPr/>
        </p:nvSpPr>
        <p:spPr>
          <a:xfrm>
            <a:off x="8532813" y="1314450"/>
            <a:ext cx="3800475" cy="7627938"/>
          </a:xfrm>
          <a:prstGeom prst="roundRect">
            <a:avLst/>
          </a:prstGeom>
          <a:solidFill>
            <a:schemeClr val="accent1">
              <a:lumMod val="40000"/>
              <a:lumOff val="60000"/>
              <a:alpha val="46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
        <p:nvSpPr>
          <p:cNvPr id="25" name="Retângulo: Cantos Arredondados 24"/>
          <p:cNvSpPr/>
          <p:nvPr/>
        </p:nvSpPr>
        <p:spPr>
          <a:xfrm>
            <a:off x="254000" y="1225550"/>
            <a:ext cx="3516313" cy="7627938"/>
          </a:xfrm>
          <a:prstGeom prst="roundRect">
            <a:avLst/>
          </a:prstGeom>
          <a:solidFill>
            <a:schemeClr val="accent1">
              <a:lumMod val="40000"/>
              <a:lumOff val="60000"/>
              <a:alpha val="46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
        <p:nvSpPr>
          <p:cNvPr id="13" name="Retângulo: Cantos Arredondados 12"/>
          <p:cNvSpPr/>
          <p:nvPr/>
        </p:nvSpPr>
        <p:spPr>
          <a:xfrm>
            <a:off x="4421188" y="1331913"/>
            <a:ext cx="3516312" cy="7627937"/>
          </a:xfrm>
          <a:prstGeom prst="roundRect">
            <a:avLst/>
          </a:prstGeom>
          <a:solidFill>
            <a:schemeClr val="accent1">
              <a:lumMod val="40000"/>
              <a:lumOff val="60000"/>
              <a:alpha val="46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
        <p:nvSpPr>
          <p:cNvPr id="5" name="CaixaDeTexto 4"/>
          <p:cNvSpPr txBox="1"/>
          <p:nvPr/>
        </p:nvSpPr>
        <p:spPr>
          <a:xfrm>
            <a:off x="615950" y="5794375"/>
            <a:ext cx="2541588" cy="1014413"/>
          </a:xfrm>
          <a:prstGeom prst="rect">
            <a:avLst/>
          </a:prstGeom>
          <a:noFill/>
          <a:ln>
            <a:solidFill>
              <a:schemeClr val="accent1">
                <a:lumMod val="40000"/>
                <a:lumOff val="60000"/>
              </a:schemeClr>
            </a:solidFill>
          </a:ln>
          <a:effectLst/>
        </p:spPr>
        <p:txBody>
          <a:bodyPr>
            <a:spAutoFit/>
          </a:bodyPr>
          <a:lstStyle/>
          <a:p>
            <a:pPr algn="ctr">
              <a:defRPr/>
            </a:pPr>
            <a:r>
              <a:rPr lang="pt-BR" sz="3000" dirty="0">
                <a:solidFill>
                  <a:schemeClr val="accent1">
                    <a:lumMod val="75000"/>
                  </a:schemeClr>
                </a:solidFill>
                <a:latin typeface="+mn-lt"/>
              </a:rPr>
              <a:t>Obrigação de não fazer</a:t>
            </a:r>
          </a:p>
        </p:txBody>
      </p:sp>
      <p:sp>
        <p:nvSpPr>
          <p:cNvPr id="6" name="Elipse 5"/>
          <p:cNvSpPr/>
          <p:nvPr/>
        </p:nvSpPr>
        <p:spPr>
          <a:xfrm>
            <a:off x="411163" y="3173413"/>
            <a:ext cx="2952750" cy="2459037"/>
          </a:xfrm>
          <a:prstGeom prst="ellipse">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Não causar dano a alguém</a:t>
            </a:r>
          </a:p>
        </p:txBody>
      </p:sp>
      <p:sp>
        <p:nvSpPr>
          <p:cNvPr id="7" name="Retângulo: Cantos Arredondados 6"/>
          <p:cNvSpPr/>
          <p:nvPr/>
        </p:nvSpPr>
        <p:spPr>
          <a:xfrm>
            <a:off x="431800" y="2085975"/>
            <a:ext cx="2911475" cy="914400"/>
          </a:xfrm>
          <a:prstGeom prst="roundRect">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Obrigação Principal</a:t>
            </a:r>
          </a:p>
        </p:txBody>
      </p:sp>
      <p:sp>
        <p:nvSpPr>
          <p:cNvPr id="9" name="Retângulo: Cantos Arredondados 8"/>
          <p:cNvSpPr/>
          <p:nvPr/>
        </p:nvSpPr>
        <p:spPr>
          <a:xfrm>
            <a:off x="5349875" y="1544638"/>
            <a:ext cx="1635125" cy="1439862"/>
          </a:xfrm>
          <a:prstGeom prst="roundRect">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Se houver o dano </a:t>
            </a:r>
          </a:p>
        </p:txBody>
      </p:sp>
      <p:pic>
        <p:nvPicPr>
          <p:cNvPr id="11" name="Picture 2"/>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4891378" y="3090978"/>
            <a:ext cx="2553309" cy="2306375"/>
          </a:xfrm>
          <a:prstGeom prst="ellipse">
            <a:avLst/>
          </a:prstGeom>
          <a:noFill/>
          <a:ln>
            <a:solidFill>
              <a:schemeClr val="accent1">
                <a:lumMod val="40000"/>
                <a:lumOff val="60000"/>
              </a:schemeClr>
            </a:solidFill>
          </a:ln>
          <a:effectLst/>
        </p:spPr>
      </p:pic>
      <p:sp>
        <p:nvSpPr>
          <p:cNvPr id="20" name="CaixaDeTexto 19"/>
          <p:cNvSpPr txBox="1"/>
          <p:nvPr/>
        </p:nvSpPr>
        <p:spPr>
          <a:xfrm>
            <a:off x="0" y="9196388"/>
            <a:ext cx="12979400" cy="1016000"/>
          </a:xfrm>
          <a:prstGeom prst="rect">
            <a:avLst/>
          </a:prstGeom>
          <a:noFill/>
          <a:ln>
            <a:solidFill>
              <a:schemeClr val="accent1">
                <a:lumMod val="75000"/>
              </a:schemeClr>
            </a:solidFill>
          </a:ln>
          <a:effectLst/>
        </p:spPr>
        <p:txBody>
          <a:bodyPr>
            <a:spAutoFit/>
          </a:bodyPr>
          <a:lstStyle/>
          <a:p>
            <a:pPr algn="just">
              <a:defRPr/>
            </a:pPr>
            <a:r>
              <a:rPr lang="pt-BR" sz="3000" dirty="0">
                <a:solidFill>
                  <a:schemeClr val="accent1">
                    <a:lumMod val="75000"/>
                  </a:schemeClr>
                </a:solidFill>
                <a:latin typeface="+mn-lt"/>
              </a:rPr>
              <a:t>Só existe a </a:t>
            </a:r>
            <a:r>
              <a:rPr lang="pt-BR" sz="3000" u="sng" dirty="0">
                <a:solidFill>
                  <a:schemeClr val="accent1">
                    <a:lumMod val="75000"/>
                  </a:schemeClr>
                </a:solidFill>
                <a:latin typeface="+mn-lt"/>
              </a:rPr>
              <a:t>obrigação secundária </a:t>
            </a:r>
            <a:r>
              <a:rPr lang="pt-BR" sz="3000" dirty="0">
                <a:solidFill>
                  <a:schemeClr val="accent1">
                    <a:lumMod val="75000"/>
                  </a:schemeClr>
                </a:solidFill>
                <a:latin typeface="+mn-lt"/>
              </a:rPr>
              <a:t>da resp. civil porque foi descumprida a </a:t>
            </a:r>
            <a:r>
              <a:rPr lang="pt-BR" sz="3000" u="sng" dirty="0">
                <a:solidFill>
                  <a:schemeClr val="accent1">
                    <a:lumMod val="75000"/>
                  </a:schemeClr>
                </a:solidFill>
                <a:latin typeface="+mn-lt"/>
              </a:rPr>
              <a:t>obrigação principal</a:t>
            </a:r>
            <a:r>
              <a:rPr lang="pt-BR" sz="3000" dirty="0">
                <a:solidFill>
                  <a:schemeClr val="accent1">
                    <a:lumMod val="75000"/>
                  </a:schemeClr>
                </a:solidFill>
                <a:latin typeface="+mn-lt"/>
              </a:rPr>
              <a:t> de não causar dano, quer seja por vontade das partes ou da lei.</a:t>
            </a:r>
          </a:p>
        </p:txBody>
      </p:sp>
      <p:sp>
        <p:nvSpPr>
          <p:cNvPr id="21" name="CaixaDeTexto 20"/>
          <p:cNvSpPr txBox="1"/>
          <p:nvPr/>
        </p:nvSpPr>
        <p:spPr>
          <a:xfrm>
            <a:off x="698500" y="7080250"/>
            <a:ext cx="2376488" cy="1016000"/>
          </a:xfrm>
          <a:prstGeom prst="rect">
            <a:avLst/>
          </a:prstGeom>
          <a:noFill/>
          <a:ln>
            <a:solidFill>
              <a:schemeClr val="accent1">
                <a:lumMod val="40000"/>
                <a:lumOff val="60000"/>
              </a:schemeClr>
            </a:solidFill>
          </a:ln>
          <a:effectLst/>
        </p:spPr>
        <p:txBody>
          <a:bodyPr>
            <a:spAutoFit/>
          </a:bodyPr>
          <a:lstStyle/>
          <a:p>
            <a:pPr algn="ctr">
              <a:defRPr/>
            </a:pPr>
            <a:r>
              <a:rPr lang="pt-BR" sz="3000" dirty="0" err="1">
                <a:solidFill>
                  <a:schemeClr val="accent1">
                    <a:lumMod val="75000"/>
                  </a:schemeClr>
                </a:solidFill>
                <a:latin typeface="+mn-lt"/>
              </a:rPr>
              <a:t>Neminem</a:t>
            </a:r>
            <a:r>
              <a:rPr lang="pt-BR" sz="3000" dirty="0">
                <a:solidFill>
                  <a:schemeClr val="accent1">
                    <a:lumMod val="75000"/>
                  </a:schemeClr>
                </a:solidFill>
                <a:latin typeface="+mn-lt"/>
              </a:rPr>
              <a:t> </a:t>
            </a:r>
            <a:r>
              <a:rPr lang="pt-BR" sz="3000" dirty="0" err="1">
                <a:solidFill>
                  <a:schemeClr val="accent1">
                    <a:lumMod val="75000"/>
                  </a:schemeClr>
                </a:solidFill>
                <a:latin typeface="+mn-lt"/>
              </a:rPr>
              <a:t>laedere</a:t>
            </a:r>
            <a:endParaRPr lang="pt-BR" sz="3000" dirty="0">
              <a:solidFill>
                <a:schemeClr val="accent1">
                  <a:lumMod val="75000"/>
                </a:schemeClr>
              </a:solidFill>
              <a:latin typeface="+mn-lt"/>
            </a:endParaRPr>
          </a:p>
        </p:txBody>
      </p:sp>
      <p:sp>
        <p:nvSpPr>
          <p:cNvPr id="27" name="Elipse 26"/>
          <p:cNvSpPr/>
          <p:nvPr/>
        </p:nvSpPr>
        <p:spPr>
          <a:xfrm>
            <a:off x="1624013" y="1403350"/>
            <a:ext cx="698500" cy="492125"/>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1</a:t>
            </a:r>
          </a:p>
        </p:txBody>
      </p:sp>
      <p:sp>
        <p:nvSpPr>
          <p:cNvPr id="28" name="Elipse 27"/>
          <p:cNvSpPr/>
          <p:nvPr/>
        </p:nvSpPr>
        <p:spPr>
          <a:xfrm>
            <a:off x="10083800" y="1439863"/>
            <a:ext cx="696913" cy="49212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2</a:t>
            </a:r>
          </a:p>
        </p:txBody>
      </p:sp>
      <p:sp>
        <p:nvSpPr>
          <p:cNvPr id="29" name="Espaço Reservado para Texto 5"/>
          <p:cNvSpPr txBox="1">
            <a:spLocks/>
          </p:cNvSpPr>
          <p:nvPr/>
        </p:nvSpPr>
        <p:spPr>
          <a:xfrm>
            <a:off x="455613" y="341313"/>
            <a:ext cx="9359900" cy="647700"/>
          </a:xfrm>
          <a:prstGeom prst="rect">
            <a:avLst/>
          </a:prstGeom>
        </p:spPr>
        <p:txBody>
          <a:bodyPr anchor="ctr"/>
          <a:lstStyle>
            <a:lvl1pPr marL="0" indent="0" algn="l" rtl="0" eaLnBrk="0" fontAlgn="base" hangingPunct="0">
              <a:lnSpc>
                <a:spcPct val="100000"/>
              </a:lnSpc>
              <a:spcBef>
                <a:spcPts val="0"/>
              </a:spcBef>
              <a:spcAft>
                <a:spcPct val="0"/>
              </a:spcAft>
              <a:buClrTx/>
              <a:buSzPct val="100000"/>
              <a:buFont typeface="+mj-lt"/>
              <a:buNone/>
              <a:defRPr sz="4050" b="1" kern="1200" cap="none" baseline="0">
                <a:solidFill>
                  <a:srgbClr val="69ADE7"/>
                </a:solidFill>
                <a:effectLst/>
                <a:latin typeface="+mj-lt"/>
                <a:ea typeface="+mn-ea"/>
                <a:cs typeface="Arial" panose="020B0604020202020204" pitchFamily="34" charset="0"/>
              </a:defRPr>
            </a:lvl1pPr>
            <a:lvl2pPr marL="205359" indent="0" algn="just" rtl="0" eaLnBrk="0" fontAlgn="base" hangingPunct="0">
              <a:lnSpc>
                <a:spcPts val="2363"/>
              </a:lnSpc>
              <a:spcBef>
                <a:spcPts val="0"/>
              </a:spcBef>
              <a:spcAft>
                <a:spcPct val="0"/>
              </a:spcAft>
              <a:buClr>
                <a:srgbClr val="7CAEC5"/>
              </a:buClr>
              <a:buFont typeface="Arial" pitchFamily="34" charset="0"/>
              <a:buNone/>
              <a:defRPr sz="1800" kern="1200">
                <a:solidFill>
                  <a:schemeClr val="tx1"/>
                </a:solidFill>
                <a:latin typeface="+mn-lt"/>
                <a:ea typeface="+mn-ea"/>
                <a:cs typeface="+mn-cs"/>
              </a:defRPr>
            </a:lvl2pPr>
            <a:lvl3pPr marL="1284288" indent="-255588" algn="l" rtl="0" eaLnBrk="0" fontAlgn="base" hangingPunct="0">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3pPr>
            <a:lvl4pPr marL="1798638" indent="-255588" algn="l" rtl="0" eaLnBrk="0" fontAlgn="base" hangingPunct="0">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4pPr>
            <a:lvl5pPr marL="2312988" indent="-255588" algn="l" rtl="0" eaLnBrk="0" fontAlgn="base" hangingPunct="0">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eaLnBrk="1" hangingPunct="1">
              <a:defRPr/>
            </a:pPr>
            <a:r>
              <a:rPr lang="pt-BR" dirty="0"/>
              <a:t>Responsabilidade Civil</a:t>
            </a:r>
          </a:p>
        </p:txBody>
      </p:sp>
      <p:sp>
        <p:nvSpPr>
          <p:cNvPr id="2" name="Retângulo: Cantos Arredondados 1"/>
          <p:cNvSpPr/>
          <p:nvPr/>
        </p:nvSpPr>
        <p:spPr>
          <a:xfrm>
            <a:off x="8977313" y="2070100"/>
            <a:ext cx="2911475" cy="914400"/>
          </a:xfrm>
          <a:prstGeom prst="roundRect">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Obrigação Secundária</a:t>
            </a:r>
          </a:p>
        </p:txBody>
      </p:sp>
      <p:sp>
        <p:nvSpPr>
          <p:cNvPr id="3" name="Elipse 2"/>
          <p:cNvSpPr/>
          <p:nvPr/>
        </p:nvSpPr>
        <p:spPr>
          <a:xfrm>
            <a:off x="8674100" y="3716338"/>
            <a:ext cx="3516313" cy="2671762"/>
          </a:xfrm>
          <a:prstGeom prst="ellipse">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Nasce uma nova obrigação: responsabilidade civil</a:t>
            </a:r>
          </a:p>
        </p:txBody>
      </p:sp>
      <p:sp>
        <p:nvSpPr>
          <p:cNvPr id="8" name="CaixaDeTexto 7"/>
          <p:cNvSpPr txBox="1"/>
          <p:nvPr/>
        </p:nvSpPr>
        <p:spPr>
          <a:xfrm>
            <a:off x="9161463" y="7019925"/>
            <a:ext cx="2541587" cy="1016000"/>
          </a:xfrm>
          <a:prstGeom prst="rect">
            <a:avLst/>
          </a:prstGeom>
          <a:noFill/>
          <a:ln>
            <a:solidFill>
              <a:schemeClr val="accent1">
                <a:lumMod val="40000"/>
                <a:lumOff val="60000"/>
              </a:schemeClr>
            </a:solidFill>
          </a:ln>
          <a:effectLst/>
        </p:spPr>
        <p:txBody>
          <a:bodyPr>
            <a:spAutoFit/>
          </a:bodyPr>
          <a:lstStyle/>
          <a:p>
            <a:pPr algn="ctr">
              <a:defRPr/>
            </a:pPr>
            <a:r>
              <a:rPr lang="pt-BR" sz="3000" dirty="0">
                <a:solidFill>
                  <a:schemeClr val="accent1">
                    <a:lumMod val="75000"/>
                  </a:schemeClr>
                </a:solidFill>
                <a:latin typeface="+mn-lt"/>
              </a:rPr>
              <a:t>Obrigação de reparar o dano</a:t>
            </a:r>
          </a:p>
        </p:txBody>
      </p:sp>
      <p:pic>
        <p:nvPicPr>
          <p:cNvPr id="12" name="Imagem 11"/>
          <p:cNvPicPr>
            <a:picLocks noChangeAspect="1"/>
          </p:cNvPicPr>
          <p:nvPr/>
        </p:nvPicPr>
        <p:blipFill>
          <a:blip r:embed="rId3" cstate="print">
            <a:duotone>
              <a:schemeClr val="accent1">
                <a:shade val="45000"/>
                <a:satMod val="135000"/>
              </a:schemeClr>
              <a:prstClr val="white"/>
            </a:duotone>
          </a:blip>
          <a:stretch>
            <a:fillRect/>
          </a:stretch>
        </p:blipFill>
        <p:spPr>
          <a:xfrm>
            <a:off x="4855783" y="6025427"/>
            <a:ext cx="2553309" cy="2306375"/>
          </a:xfrm>
          <a:prstGeom prst="ellipse">
            <a:avLst/>
          </a:prstGeom>
          <a:ln>
            <a:solidFill>
              <a:schemeClr val="accent1">
                <a:lumMod val="40000"/>
                <a:lumOff val="60000"/>
              </a:schemeClr>
            </a:solidFill>
          </a:ln>
        </p:spPr>
      </p:pic>
      <p:sp>
        <p:nvSpPr>
          <p:cNvPr id="14" name="CaixaDeTexto 13"/>
          <p:cNvSpPr txBox="1"/>
          <p:nvPr/>
        </p:nvSpPr>
        <p:spPr>
          <a:xfrm>
            <a:off x="5181600" y="8351838"/>
            <a:ext cx="1879600" cy="646112"/>
          </a:xfrm>
          <a:prstGeom prst="rect">
            <a:avLst/>
          </a:prstGeom>
          <a:noFill/>
        </p:spPr>
        <p:txBody>
          <a:bodyPr wrap="none">
            <a:spAutoFit/>
          </a:bodyPr>
          <a:lstStyle/>
          <a:p>
            <a:pPr algn="ctr">
              <a:defRPr/>
            </a:pPr>
            <a:r>
              <a:rPr lang="pt-BR" dirty="0">
                <a:solidFill>
                  <a:schemeClr val="accent1">
                    <a:lumMod val="75000"/>
                  </a:schemeClr>
                </a:solidFill>
                <a:latin typeface="+mn-lt"/>
              </a:rPr>
              <a:t>Responsabilidade </a:t>
            </a:r>
          </a:p>
          <a:p>
            <a:pPr algn="ctr">
              <a:defRPr/>
            </a:pPr>
            <a:r>
              <a:rPr lang="pt-BR" dirty="0">
                <a:solidFill>
                  <a:schemeClr val="accent1">
                    <a:lumMod val="75000"/>
                  </a:schemeClr>
                </a:solidFill>
                <a:latin typeface="+mn-lt"/>
              </a:rPr>
              <a:t>Contratual </a:t>
            </a:r>
          </a:p>
        </p:txBody>
      </p:sp>
      <p:sp>
        <p:nvSpPr>
          <p:cNvPr id="17" name="CaixaDeTexto 16"/>
          <p:cNvSpPr txBox="1"/>
          <p:nvPr/>
        </p:nvSpPr>
        <p:spPr>
          <a:xfrm>
            <a:off x="5283200" y="5216525"/>
            <a:ext cx="1879600" cy="646113"/>
          </a:xfrm>
          <a:prstGeom prst="rect">
            <a:avLst/>
          </a:prstGeom>
          <a:noFill/>
        </p:spPr>
        <p:txBody>
          <a:bodyPr wrap="none">
            <a:spAutoFit/>
          </a:bodyPr>
          <a:lstStyle/>
          <a:p>
            <a:pPr algn="ctr">
              <a:defRPr/>
            </a:pPr>
            <a:r>
              <a:rPr lang="pt-BR" dirty="0">
                <a:solidFill>
                  <a:schemeClr val="accent1">
                    <a:lumMod val="75000"/>
                  </a:schemeClr>
                </a:solidFill>
                <a:latin typeface="+mn-lt"/>
              </a:rPr>
              <a:t>Responsabilidade </a:t>
            </a:r>
          </a:p>
          <a:p>
            <a:pPr algn="ctr">
              <a:defRPr/>
            </a:pPr>
            <a:r>
              <a:rPr lang="pt-BR" dirty="0">
                <a:solidFill>
                  <a:schemeClr val="accent1">
                    <a:lumMod val="75000"/>
                  </a:schemeClr>
                </a:solidFill>
                <a:latin typeface="+mn-lt"/>
              </a:rPr>
              <a:t>Extracontratual </a:t>
            </a:r>
          </a:p>
        </p:txBody>
      </p:sp>
      <p:sp>
        <p:nvSpPr>
          <p:cNvPr id="22" name="Seta: para a Direita 21"/>
          <p:cNvSpPr/>
          <p:nvPr/>
        </p:nvSpPr>
        <p:spPr>
          <a:xfrm>
            <a:off x="3913188" y="4689475"/>
            <a:ext cx="303212" cy="527050"/>
          </a:xfrm>
          <a:prstGeom prst="rightArrow">
            <a:avLst/>
          </a:prstGeom>
          <a:solidFill>
            <a:srgbClr val="FF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4" name="Seta: para a Direita 23"/>
          <p:cNvSpPr/>
          <p:nvPr/>
        </p:nvSpPr>
        <p:spPr>
          <a:xfrm>
            <a:off x="8126413" y="4706938"/>
            <a:ext cx="303212" cy="525462"/>
          </a:xfrm>
          <a:prstGeom prst="rightArrow">
            <a:avLst/>
          </a:prstGeom>
          <a:solidFill>
            <a:srgbClr val="FF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709150" cy="647700"/>
          </a:xfrm>
        </p:spPr>
        <p:txBody>
          <a:bodyPr/>
          <a:lstStyle/>
          <a:p>
            <a:pPr>
              <a:defRPr/>
            </a:pPr>
            <a:r>
              <a:rPr lang="pt-BR" dirty="0"/>
              <a:t>Saúde: Constituição de 1988 e Leis Especiais</a:t>
            </a:r>
          </a:p>
        </p:txBody>
      </p:sp>
      <p:pic>
        <p:nvPicPr>
          <p:cNvPr id="11267" name="Imagem 47"/>
          <p:cNvPicPr>
            <a:picLocks noChangeAspect="1" noChangeArrowheads="1"/>
          </p:cNvPicPr>
          <p:nvPr/>
        </p:nvPicPr>
        <p:blipFill>
          <a:blip r:embed="rId2"/>
          <a:srcRect/>
          <a:stretch>
            <a:fillRect/>
          </a:stretch>
        </p:blipFill>
        <p:spPr bwMode="auto">
          <a:xfrm>
            <a:off x="233363" y="1471613"/>
            <a:ext cx="12768262" cy="815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9"/>
          <p:cNvSpPr txBox="1">
            <a:spLocks noChangeArrowheads="1"/>
          </p:cNvSpPr>
          <p:nvPr/>
        </p:nvSpPr>
        <p:spPr bwMode="auto">
          <a:xfrm>
            <a:off x="5424488" y="1227138"/>
            <a:ext cx="6905625" cy="754062"/>
          </a:xfrm>
          <a:prstGeom prst="rect">
            <a:avLst/>
          </a:prstGeom>
          <a:noFill/>
          <a:ln w="9525">
            <a:solidFill>
              <a:schemeClr val="accent1">
                <a:lumMod val="40000"/>
                <a:lumOff val="60000"/>
              </a:schemeClr>
            </a:solidFill>
            <a:miter lim="800000"/>
            <a:headEnd/>
            <a:tailEnd/>
          </a:ln>
          <a:effectLst/>
        </p:spPr>
        <p:txBody>
          <a:bodyPr lIns="137160" tIns="68580" rIns="137160" bIns="68580">
            <a:spAutoFit/>
          </a:bodyPr>
          <a:lstStyle/>
          <a:p>
            <a:pPr algn="ctr" eaLnBrk="1" hangingPunct="1">
              <a:defRPr/>
            </a:pPr>
            <a:r>
              <a:rPr lang="pt-BR" sz="4000" dirty="0">
                <a:solidFill>
                  <a:schemeClr val="accent1">
                    <a:lumMod val="75000"/>
                  </a:schemeClr>
                </a:solidFill>
                <a:latin typeface="+mn-lt"/>
                <a:cs typeface="Verdana"/>
              </a:rPr>
              <a:t>Análise em quatro aspectos:</a:t>
            </a:r>
          </a:p>
        </p:txBody>
      </p:sp>
      <p:sp>
        <p:nvSpPr>
          <p:cNvPr id="21" name="Retângulo: Cantos Arredondados 20"/>
          <p:cNvSpPr/>
          <p:nvPr/>
        </p:nvSpPr>
        <p:spPr>
          <a:xfrm>
            <a:off x="5878513" y="8401050"/>
            <a:ext cx="6464300" cy="1317625"/>
          </a:xfrm>
          <a:prstGeom prst="roundRect">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pt-BR" sz="4000" dirty="0">
                <a:solidFill>
                  <a:schemeClr val="accent1">
                    <a:lumMod val="75000"/>
                  </a:schemeClr>
                </a:solidFill>
                <a:cs typeface="Verdana"/>
              </a:rPr>
              <a:t>A importância </a:t>
            </a:r>
          </a:p>
          <a:p>
            <a:pPr algn="ctr" eaLnBrk="1" hangingPunct="1">
              <a:defRPr/>
            </a:pPr>
            <a:r>
              <a:rPr lang="pt-BR" sz="4000" dirty="0">
                <a:solidFill>
                  <a:schemeClr val="accent1">
                    <a:lumMod val="75000"/>
                  </a:schemeClr>
                </a:solidFill>
                <a:cs typeface="Verdana"/>
              </a:rPr>
              <a:t>do elemento “culpa”</a:t>
            </a:r>
          </a:p>
        </p:txBody>
      </p:sp>
      <p:sp>
        <p:nvSpPr>
          <p:cNvPr id="40" name="Retângulo: Cantos Arredondados 39"/>
          <p:cNvSpPr/>
          <p:nvPr/>
        </p:nvSpPr>
        <p:spPr>
          <a:xfrm>
            <a:off x="5865813" y="4533900"/>
            <a:ext cx="6438900" cy="1316038"/>
          </a:xfrm>
          <a:prstGeom prst="roundRect">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pt-BR" sz="4000" dirty="0">
                <a:solidFill>
                  <a:schemeClr val="accent1">
                    <a:lumMod val="75000"/>
                  </a:schemeClr>
                </a:solidFill>
                <a:cs typeface="Verdana"/>
              </a:rPr>
              <a:t>Ambientes jurídicos da responsabilidade</a:t>
            </a:r>
          </a:p>
        </p:txBody>
      </p:sp>
      <p:pic>
        <p:nvPicPr>
          <p:cNvPr id="45063" name="Picture 6" descr="Para tributaristas, STF confirmará derrubada de convênio sobre ICMS no  e-commerce - TeleSíntese"/>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309563" y="1227138"/>
            <a:ext cx="4321175" cy="8929687"/>
          </a:xfrm>
          <a:prstGeom prst="rect">
            <a:avLst/>
          </a:prstGeom>
          <a:noFill/>
          <a:ln>
            <a:noFill/>
          </a:ln>
        </p:spPr>
      </p:pic>
      <p:sp>
        <p:nvSpPr>
          <p:cNvPr id="43" name="Retângulo: Cantos Arredondados 42"/>
          <p:cNvSpPr/>
          <p:nvPr/>
        </p:nvSpPr>
        <p:spPr>
          <a:xfrm>
            <a:off x="5859463" y="6467475"/>
            <a:ext cx="6451600" cy="1316038"/>
          </a:xfrm>
          <a:prstGeom prst="roundRect">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pt-BR" sz="4000" dirty="0">
                <a:solidFill>
                  <a:schemeClr val="accent1">
                    <a:lumMod val="75000"/>
                  </a:schemeClr>
                </a:solidFill>
                <a:cs typeface="Verdana"/>
              </a:rPr>
              <a:t>     Espécies de responsabilidade no CDC</a:t>
            </a:r>
          </a:p>
        </p:txBody>
      </p:sp>
      <p:sp>
        <p:nvSpPr>
          <p:cNvPr id="14" name="Retângulo 13"/>
          <p:cNvSpPr/>
          <p:nvPr/>
        </p:nvSpPr>
        <p:spPr>
          <a:xfrm>
            <a:off x="4722813" y="2382838"/>
            <a:ext cx="1028700" cy="1028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600" dirty="0">
                <a:solidFill>
                  <a:schemeClr val="tx2">
                    <a:lumMod val="60000"/>
                    <a:lumOff val="40000"/>
                  </a:schemeClr>
                </a:solidFill>
              </a:rPr>
              <a:t>1</a:t>
            </a:r>
          </a:p>
        </p:txBody>
      </p:sp>
      <p:sp>
        <p:nvSpPr>
          <p:cNvPr id="15" name="Retângulo 14"/>
          <p:cNvSpPr/>
          <p:nvPr/>
        </p:nvSpPr>
        <p:spPr>
          <a:xfrm>
            <a:off x="4748213" y="4629150"/>
            <a:ext cx="1028700" cy="1028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600" dirty="0">
                <a:solidFill>
                  <a:schemeClr val="tx2">
                    <a:lumMod val="60000"/>
                    <a:lumOff val="40000"/>
                  </a:schemeClr>
                </a:solidFill>
              </a:rPr>
              <a:t>2</a:t>
            </a:r>
          </a:p>
        </p:txBody>
      </p:sp>
      <p:sp>
        <p:nvSpPr>
          <p:cNvPr id="17" name="Retângulo 16"/>
          <p:cNvSpPr/>
          <p:nvPr/>
        </p:nvSpPr>
        <p:spPr>
          <a:xfrm>
            <a:off x="4748213" y="6824663"/>
            <a:ext cx="1028700" cy="1028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600" dirty="0">
                <a:solidFill>
                  <a:schemeClr val="tx2">
                    <a:lumMod val="60000"/>
                    <a:lumOff val="40000"/>
                  </a:schemeClr>
                </a:solidFill>
              </a:rPr>
              <a:t>3</a:t>
            </a:r>
          </a:p>
        </p:txBody>
      </p:sp>
      <p:sp>
        <p:nvSpPr>
          <p:cNvPr id="19" name="Espaço Reservado para Texto 5"/>
          <p:cNvSpPr>
            <a:spLocks noGrp="1"/>
          </p:cNvSpPr>
          <p:nvPr>
            <p:ph type="body" sz="quarter" idx="11"/>
          </p:nvPr>
        </p:nvSpPr>
        <p:spPr>
          <a:xfrm>
            <a:off x="533400" y="323850"/>
            <a:ext cx="9359900" cy="647700"/>
          </a:xfrm>
        </p:spPr>
        <p:txBody>
          <a:bodyPr/>
          <a:lstStyle/>
          <a:p>
            <a:pPr eaLnBrk="1" hangingPunct="1">
              <a:defRPr/>
            </a:pPr>
            <a:r>
              <a:rPr lang="pt-BR" dirty="0"/>
              <a:t>Responsabilidade Civil no CDC </a:t>
            </a:r>
          </a:p>
        </p:txBody>
      </p:sp>
      <p:sp>
        <p:nvSpPr>
          <p:cNvPr id="7" name="Retângulo 6"/>
          <p:cNvSpPr/>
          <p:nvPr/>
        </p:nvSpPr>
        <p:spPr>
          <a:xfrm>
            <a:off x="4681538" y="8507413"/>
            <a:ext cx="1028700" cy="1028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600" dirty="0">
                <a:solidFill>
                  <a:schemeClr val="tx2">
                    <a:lumMod val="60000"/>
                    <a:lumOff val="40000"/>
                  </a:schemeClr>
                </a:solidFill>
              </a:rPr>
              <a:t>4</a:t>
            </a:r>
          </a:p>
        </p:txBody>
      </p:sp>
      <p:sp>
        <p:nvSpPr>
          <p:cNvPr id="8" name="Retângulo: Cantos Arredondados 7"/>
          <p:cNvSpPr/>
          <p:nvPr/>
        </p:nvSpPr>
        <p:spPr>
          <a:xfrm>
            <a:off x="5878513" y="2513013"/>
            <a:ext cx="6426200" cy="1316037"/>
          </a:xfrm>
          <a:prstGeom prst="roundRect">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pt-BR" sz="4000" dirty="0">
                <a:solidFill>
                  <a:schemeClr val="accent1">
                    <a:lumMod val="75000"/>
                  </a:schemeClr>
                </a:solidFill>
                <a:cs typeface="Verdana"/>
              </a:rPr>
              <a:t>     Responsabilidade Extracontratual e Contratual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10212388" cy="647700"/>
          </a:xfrm>
        </p:spPr>
        <p:txBody>
          <a:bodyPr/>
          <a:lstStyle/>
          <a:p>
            <a:pPr>
              <a:defRPr/>
            </a:pPr>
            <a:r>
              <a:rPr lang="pt-BR" dirty="0"/>
              <a:t>Responsabilidade Contratual e Extracontratual </a:t>
            </a:r>
          </a:p>
        </p:txBody>
      </p:sp>
      <p:pic>
        <p:nvPicPr>
          <p:cNvPr id="4" name="Picture 2"/>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233264" y="1866556"/>
            <a:ext cx="2553309" cy="2306375"/>
          </a:xfrm>
          <a:prstGeom prst="ellipse">
            <a:avLst/>
          </a:prstGeom>
          <a:noFill/>
          <a:ln>
            <a:solidFill>
              <a:schemeClr val="accent1">
                <a:lumMod val="40000"/>
                <a:lumOff val="60000"/>
              </a:schemeClr>
            </a:solidFill>
          </a:ln>
          <a:effectLst/>
        </p:spPr>
      </p:pic>
      <p:sp>
        <p:nvSpPr>
          <p:cNvPr id="5" name="CaixaDeTexto 4"/>
          <p:cNvSpPr txBox="1"/>
          <p:nvPr/>
        </p:nvSpPr>
        <p:spPr>
          <a:xfrm>
            <a:off x="101600" y="4116388"/>
            <a:ext cx="2816225" cy="1385887"/>
          </a:xfrm>
          <a:prstGeom prst="rect">
            <a:avLst/>
          </a:prstGeom>
          <a:noFill/>
        </p:spPr>
        <p:txBody>
          <a:bodyPr wrap="none">
            <a:spAutoFit/>
          </a:bodyPr>
          <a:lstStyle/>
          <a:p>
            <a:pPr algn="ctr">
              <a:defRPr/>
            </a:pPr>
            <a:r>
              <a:rPr lang="pt-BR" sz="2800" dirty="0">
                <a:solidFill>
                  <a:schemeClr val="accent1">
                    <a:lumMod val="75000"/>
                  </a:schemeClr>
                </a:solidFill>
                <a:latin typeface="+mn-lt"/>
              </a:rPr>
              <a:t>Responsabilidade </a:t>
            </a:r>
          </a:p>
          <a:p>
            <a:pPr algn="ctr">
              <a:defRPr/>
            </a:pPr>
            <a:r>
              <a:rPr lang="pt-BR" sz="2800" dirty="0">
                <a:solidFill>
                  <a:schemeClr val="accent1">
                    <a:lumMod val="75000"/>
                  </a:schemeClr>
                </a:solidFill>
                <a:latin typeface="+mn-lt"/>
              </a:rPr>
              <a:t>Extracontratual</a:t>
            </a:r>
          </a:p>
          <a:p>
            <a:pPr algn="ctr">
              <a:defRPr/>
            </a:pPr>
            <a:r>
              <a:rPr lang="pt-BR" sz="2800" dirty="0">
                <a:solidFill>
                  <a:schemeClr val="accent1">
                    <a:lumMod val="75000"/>
                  </a:schemeClr>
                </a:solidFill>
                <a:latin typeface="+mn-lt"/>
              </a:rPr>
              <a:t>(Aquiliana) </a:t>
            </a:r>
          </a:p>
        </p:txBody>
      </p:sp>
      <p:pic>
        <p:nvPicPr>
          <p:cNvPr id="6" name="Imagem 5"/>
          <p:cNvPicPr>
            <a:picLocks noChangeAspect="1"/>
          </p:cNvPicPr>
          <p:nvPr/>
        </p:nvPicPr>
        <p:blipFill>
          <a:blip r:embed="rId3" cstate="print">
            <a:duotone>
              <a:schemeClr val="accent1">
                <a:shade val="45000"/>
                <a:satMod val="135000"/>
              </a:schemeClr>
              <a:prstClr val="white"/>
            </a:duotone>
          </a:blip>
          <a:stretch>
            <a:fillRect/>
          </a:stretch>
        </p:blipFill>
        <p:spPr>
          <a:xfrm>
            <a:off x="392678" y="6358523"/>
            <a:ext cx="2553309" cy="2306375"/>
          </a:xfrm>
          <a:prstGeom prst="ellipse">
            <a:avLst/>
          </a:prstGeom>
          <a:ln>
            <a:solidFill>
              <a:schemeClr val="accent1">
                <a:lumMod val="40000"/>
                <a:lumOff val="60000"/>
              </a:schemeClr>
            </a:solidFill>
          </a:ln>
        </p:spPr>
      </p:pic>
      <p:sp>
        <p:nvSpPr>
          <p:cNvPr id="7" name="CaixaDeTexto 6"/>
          <p:cNvSpPr txBox="1"/>
          <p:nvPr/>
        </p:nvSpPr>
        <p:spPr>
          <a:xfrm>
            <a:off x="214313" y="8829675"/>
            <a:ext cx="2817812" cy="1384300"/>
          </a:xfrm>
          <a:prstGeom prst="rect">
            <a:avLst/>
          </a:prstGeom>
          <a:noFill/>
        </p:spPr>
        <p:txBody>
          <a:bodyPr wrap="none">
            <a:spAutoFit/>
          </a:bodyPr>
          <a:lstStyle/>
          <a:p>
            <a:pPr algn="ctr">
              <a:defRPr/>
            </a:pPr>
            <a:r>
              <a:rPr lang="pt-BR" sz="2800" dirty="0">
                <a:solidFill>
                  <a:schemeClr val="accent1">
                    <a:lumMod val="75000"/>
                  </a:schemeClr>
                </a:solidFill>
                <a:latin typeface="+mn-lt"/>
              </a:rPr>
              <a:t>Responsabilidade </a:t>
            </a:r>
          </a:p>
          <a:p>
            <a:pPr algn="ctr">
              <a:defRPr/>
            </a:pPr>
            <a:r>
              <a:rPr lang="pt-BR" sz="2800" dirty="0">
                <a:solidFill>
                  <a:schemeClr val="accent1">
                    <a:lumMod val="75000"/>
                  </a:schemeClr>
                </a:solidFill>
                <a:latin typeface="+mn-lt"/>
              </a:rPr>
              <a:t>Contratual </a:t>
            </a:r>
          </a:p>
          <a:p>
            <a:pPr algn="ctr">
              <a:defRPr/>
            </a:pPr>
            <a:r>
              <a:rPr lang="pt-BR" sz="2800" dirty="0">
                <a:solidFill>
                  <a:schemeClr val="accent1">
                    <a:lumMod val="75000"/>
                  </a:schemeClr>
                </a:solidFill>
                <a:latin typeface="+mn-lt"/>
              </a:rPr>
              <a:t>(Negocial)</a:t>
            </a:r>
          </a:p>
        </p:txBody>
      </p:sp>
      <p:sp>
        <p:nvSpPr>
          <p:cNvPr id="8" name="CaixaDeTexto 7"/>
          <p:cNvSpPr txBox="1"/>
          <p:nvPr/>
        </p:nvSpPr>
        <p:spPr>
          <a:xfrm>
            <a:off x="3544888" y="2787650"/>
            <a:ext cx="8929687" cy="1385888"/>
          </a:xfrm>
          <a:prstGeom prst="rect">
            <a:avLst/>
          </a:prstGeom>
          <a:noFill/>
          <a:ln>
            <a:solidFill>
              <a:schemeClr val="accent1">
                <a:lumMod val="40000"/>
                <a:lumOff val="60000"/>
              </a:schemeClr>
            </a:solidFill>
          </a:ln>
        </p:spPr>
        <p:txBody>
          <a:bodyPr>
            <a:spAutoFit/>
          </a:bodyPr>
          <a:lstStyle/>
          <a:p>
            <a:pPr marL="457200" indent="-457200">
              <a:buFont typeface="Wingdings" panose="05000000000000000000" pitchFamily="2" charset="2"/>
              <a:buChar char="v"/>
              <a:defRPr/>
            </a:pPr>
            <a:r>
              <a:rPr lang="pt-BR" sz="2800" dirty="0">
                <a:solidFill>
                  <a:schemeClr val="accent1">
                    <a:lumMod val="75000"/>
                  </a:schemeClr>
                </a:solidFill>
                <a:latin typeface="+mn-lt"/>
              </a:rPr>
              <a:t>Transgressão de um dever geral de conduta imposto pela lei que venha gerar dano a alguém. </a:t>
            </a:r>
            <a:r>
              <a:rPr lang="pt-BR" sz="2800" dirty="0" err="1">
                <a:solidFill>
                  <a:schemeClr val="accent1">
                    <a:lumMod val="75000"/>
                  </a:schemeClr>
                </a:solidFill>
                <a:latin typeface="+mn-lt"/>
              </a:rPr>
              <a:t>Ex</a:t>
            </a:r>
            <a:r>
              <a:rPr lang="pt-BR" sz="2800" dirty="0">
                <a:solidFill>
                  <a:schemeClr val="accent1">
                    <a:lumMod val="75000"/>
                  </a:schemeClr>
                </a:solidFill>
                <a:latin typeface="+mn-lt"/>
              </a:rPr>
              <a:t>: Avançar o sinal de trânsito </a:t>
            </a:r>
          </a:p>
        </p:txBody>
      </p:sp>
      <p:sp>
        <p:nvSpPr>
          <p:cNvPr id="9" name="CaixaDeTexto 8"/>
          <p:cNvSpPr txBox="1"/>
          <p:nvPr/>
        </p:nvSpPr>
        <p:spPr>
          <a:xfrm>
            <a:off x="3544888" y="7256463"/>
            <a:ext cx="8929687" cy="1385887"/>
          </a:xfrm>
          <a:prstGeom prst="rect">
            <a:avLst/>
          </a:prstGeom>
          <a:noFill/>
          <a:ln>
            <a:solidFill>
              <a:schemeClr val="accent1">
                <a:lumMod val="40000"/>
                <a:lumOff val="60000"/>
              </a:schemeClr>
            </a:solidFill>
          </a:ln>
        </p:spPr>
        <p:txBody>
          <a:bodyPr>
            <a:spAutoFit/>
          </a:bodyPr>
          <a:lstStyle/>
          <a:p>
            <a:pPr marL="457200" indent="-457200">
              <a:buFont typeface="Wingdings" panose="05000000000000000000" pitchFamily="2" charset="2"/>
              <a:buChar char="v"/>
              <a:defRPr/>
            </a:pPr>
            <a:r>
              <a:rPr lang="pt-BR" sz="2800" dirty="0">
                <a:solidFill>
                  <a:schemeClr val="accent1">
                    <a:lumMod val="75000"/>
                  </a:schemeClr>
                </a:solidFill>
                <a:latin typeface="+mn-lt"/>
              </a:rPr>
              <a:t>Violação de uma obrigação decorrente de um vínculo jurídico (convenção ou acordo de vontades). </a:t>
            </a:r>
            <a:r>
              <a:rPr lang="pt-BR" sz="2800" dirty="0" err="1">
                <a:solidFill>
                  <a:schemeClr val="accent1">
                    <a:lumMod val="75000"/>
                  </a:schemeClr>
                </a:solidFill>
                <a:latin typeface="+mn-lt"/>
              </a:rPr>
              <a:t>Ex</a:t>
            </a:r>
            <a:r>
              <a:rPr lang="pt-BR" sz="2800" dirty="0">
                <a:solidFill>
                  <a:schemeClr val="accent1">
                    <a:lumMod val="75000"/>
                  </a:schemeClr>
                </a:solidFill>
                <a:latin typeface="+mn-lt"/>
              </a:rPr>
              <a:t>: Contrato de prestação de serviços médicos</a:t>
            </a:r>
          </a:p>
        </p:txBody>
      </p:sp>
      <p:sp>
        <p:nvSpPr>
          <p:cNvPr id="11" name="Diferente de 10"/>
          <p:cNvSpPr/>
          <p:nvPr/>
        </p:nvSpPr>
        <p:spPr>
          <a:xfrm>
            <a:off x="6281738" y="5143500"/>
            <a:ext cx="2305050" cy="1384300"/>
          </a:xfrm>
          <a:prstGeom prst="mathNotEqual">
            <a:avLst/>
          </a:prstGeom>
          <a:solidFill>
            <a:srgbClr val="FFFFFF"/>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1" name="Picture 19" descr="Pretend Play brinquedos Polícia crianças Algemas para o sexo Com chaves de  Metal Algemas Sexo Cosplay Adult toys|Outros brinquedos de profissão| -  AliExpress"/>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688449" y="4257502"/>
            <a:ext cx="2741985" cy="2586501"/>
          </a:xfrm>
          <a:prstGeom prst="ellipse">
            <a:avLst/>
          </a:prstGeom>
          <a:noFill/>
          <a:ln w="38100">
            <a:noFill/>
          </a:ln>
        </p:spPr>
      </p:pic>
      <p:sp>
        <p:nvSpPr>
          <p:cNvPr id="17" name="CaixaDeTexto 16"/>
          <p:cNvSpPr txBox="1"/>
          <p:nvPr/>
        </p:nvSpPr>
        <p:spPr>
          <a:xfrm>
            <a:off x="3997325" y="5322888"/>
            <a:ext cx="9140825" cy="1816100"/>
          </a:xfrm>
          <a:prstGeom prst="rect">
            <a:avLst/>
          </a:prstGeom>
          <a:noFill/>
          <a:ln>
            <a:solidFill>
              <a:schemeClr val="accent1">
                <a:lumMod val="40000"/>
                <a:lumOff val="60000"/>
              </a:schemeClr>
            </a:solidFill>
          </a:ln>
          <a:effectLst/>
        </p:spPr>
        <p:txBody>
          <a:bodyPr>
            <a:spAutoFit/>
          </a:bodyPr>
          <a:lstStyle/>
          <a:p>
            <a:pPr algn="just">
              <a:defRPr/>
            </a:pPr>
            <a:r>
              <a:rPr lang="pt-BR" sz="2800" dirty="0">
                <a:solidFill>
                  <a:schemeClr val="accent1">
                    <a:lumMod val="75000"/>
                  </a:schemeClr>
                </a:solidFill>
                <a:latin typeface="+mn-lt"/>
              </a:rPr>
              <a:t>“Art. 61 CDC. Constituem </a:t>
            </a:r>
            <a:r>
              <a:rPr lang="pt-BR" sz="2800" u="sng" dirty="0">
                <a:solidFill>
                  <a:schemeClr val="accent1">
                    <a:lumMod val="75000"/>
                  </a:schemeClr>
                </a:solidFill>
                <a:latin typeface="+mn-lt"/>
              </a:rPr>
              <a:t>crimes</a:t>
            </a:r>
            <a:r>
              <a:rPr lang="pt-BR" sz="2800" dirty="0">
                <a:solidFill>
                  <a:schemeClr val="accent1">
                    <a:lumMod val="75000"/>
                  </a:schemeClr>
                </a:solidFill>
                <a:latin typeface="+mn-lt"/>
              </a:rPr>
              <a:t> contra as relações de consumo previstas neste Código, sem prejuízo do disposto no Código Penal e leis especiais, as condutas tipificadas nos artigos seguintes.”</a:t>
            </a:r>
          </a:p>
        </p:txBody>
      </p:sp>
      <p:sp>
        <p:nvSpPr>
          <p:cNvPr id="18" name="CaixaDeTexto 17"/>
          <p:cNvSpPr txBox="1"/>
          <p:nvPr/>
        </p:nvSpPr>
        <p:spPr>
          <a:xfrm>
            <a:off x="3949700" y="7956550"/>
            <a:ext cx="9140825" cy="1816100"/>
          </a:xfrm>
          <a:prstGeom prst="rect">
            <a:avLst/>
          </a:prstGeom>
          <a:noFill/>
          <a:ln>
            <a:solidFill>
              <a:schemeClr val="accent1">
                <a:lumMod val="40000"/>
                <a:lumOff val="60000"/>
              </a:schemeClr>
            </a:solidFill>
          </a:ln>
          <a:effectLst/>
        </p:spPr>
        <p:txBody>
          <a:bodyPr>
            <a:spAutoFit/>
          </a:bodyPr>
          <a:lstStyle/>
          <a:p>
            <a:pPr algn="just">
              <a:defRPr/>
            </a:pPr>
            <a:r>
              <a:rPr lang="pt-BR" sz="2800" dirty="0">
                <a:solidFill>
                  <a:schemeClr val="accent1">
                    <a:lumMod val="75000"/>
                  </a:schemeClr>
                </a:solidFill>
                <a:latin typeface="+mn-lt"/>
              </a:rPr>
              <a:t>“Art. 56 CDC. As infrações das normas de defesa do consumidor ficam sujeitas, conforme o caso, às seguintes </a:t>
            </a:r>
            <a:r>
              <a:rPr lang="pt-BR" sz="2800" u="sng" dirty="0">
                <a:solidFill>
                  <a:schemeClr val="accent1">
                    <a:lumMod val="75000"/>
                  </a:schemeClr>
                </a:solidFill>
                <a:latin typeface="+mn-lt"/>
              </a:rPr>
              <a:t>sanções administrativas</a:t>
            </a:r>
            <a:r>
              <a:rPr lang="pt-BR" sz="2800" dirty="0">
                <a:solidFill>
                  <a:schemeClr val="accent1">
                    <a:lumMod val="75000"/>
                  </a:schemeClr>
                </a:solidFill>
                <a:latin typeface="+mn-lt"/>
              </a:rPr>
              <a:t>, sem prejuízo das de natureza civil, penal e das definidas em normas específicas: (...)”</a:t>
            </a:r>
          </a:p>
        </p:txBody>
      </p:sp>
      <p:pic>
        <p:nvPicPr>
          <p:cNvPr id="4" name="Imagem 3"/>
          <p:cNvPicPr>
            <a:picLocks noChangeAspect="1"/>
          </p:cNvPicPr>
          <p:nvPr/>
        </p:nvPicPr>
        <p:blipFill>
          <a:blip r:embed="rId4">
            <a:duotone>
              <a:schemeClr val="accent1">
                <a:shade val="45000"/>
                <a:satMod val="135000"/>
              </a:schemeClr>
              <a:prstClr val="white"/>
            </a:duotone>
          </a:blip>
          <a:stretch>
            <a:fillRect/>
          </a:stretch>
        </p:blipFill>
        <p:spPr>
          <a:xfrm>
            <a:off x="545119" y="1281458"/>
            <a:ext cx="2741985" cy="2120280"/>
          </a:xfrm>
          <a:prstGeom prst="ellipse">
            <a:avLst/>
          </a:prstGeom>
          <a:ln w="28575">
            <a:noFill/>
          </a:ln>
        </p:spPr>
      </p:pic>
      <p:sp>
        <p:nvSpPr>
          <p:cNvPr id="5" name="Retângulo: Cantos Arredondados 4"/>
          <p:cNvSpPr/>
          <p:nvPr/>
        </p:nvSpPr>
        <p:spPr>
          <a:xfrm rot="16200000">
            <a:off x="-981075" y="2055813"/>
            <a:ext cx="2809875" cy="571500"/>
          </a:xfrm>
          <a:prstGeom prst="roundRect">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PATRIMONIAL</a:t>
            </a:r>
          </a:p>
        </p:txBody>
      </p:sp>
      <p:sp>
        <p:nvSpPr>
          <p:cNvPr id="19" name="CaixaDeTexto 18"/>
          <p:cNvSpPr txBox="1"/>
          <p:nvPr/>
        </p:nvSpPr>
        <p:spPr>
          <a:xfrm>
            <a:off x="4046538" y="984250"/>
            <a:ext cx="9043987" cy="3970338"/>
          </a:xfrm>
          <a:prstGeom prst="rect">
            <a:avLst/>
          </a:prstGeom>
          <a:noFill/>
          <a:ln>
            <a:solidFill>
              <a:schemeClr val="accent1">
                <a:lumMod val="40000"/>
                <a:lumOff val="60000"/>
              </a:schemeClr>
            </a:solidFill>
          </a:ln>
          <a:effectLst/>
        </p:spPr>
        <p:txBody>
          <a:bodyPr>
            <a:spAutoFit/>
          </a:bodyPr>
          <a:lstStyle/>
          <a:p>
            <a:pPr algn="just">
              <a:defRPr/>
            </a:pPr>
            <a:r>
              <a:rPr lang="pt-BR" sz="2800" dirty="0">
                <a:solidFill>
                  <a:schemeClr val="accent1">
                    <a:lumMod val="75000"/>
                  </a:schemeClr>
                </a:solidFill>
                <a:latin typeface="+mn-lt"/>
              </a:rPr>
              <a:t> “Art. 12 CDC. o fabricante, o produtor, o construtor, nacional ou estrangeiro, e o importador respondem, independentemente da existência de culpa, pela </a:t>
            </a:r>
            <a:r>
              <a:rPr lang="pt-BR" sz="2800" u="sng" dirty="0">
                <a:solidFill>
                  <a:schemeClr val="accent1">
                    <a:lumMod val="75000"/>
                  </a:schemeClr>
                </a:solidFill>
                <a:latin typeface="+mn-lt"/>
              </a:rPr>
              <a:t>reparação dos danos causados aos consumidores </a:t>
            </a:r>
            <a:r>
              <a:rPr lang="pt-BR" sz="2800" dirty="0">
                <a:solidFill>
                  <a:schemeClr val="accent1">
                    <a:lumMod val="75000"/>
                  </a:schemeClr>
                </a:solidFill>
                <a:latin typeface="+mn-lt"/>
              </a:rPr>
              <a:t>por defeitos decorrentes (...)”</a:t>
            </a:r>
          </a:p>
          <a:p>
            <a:pPr algn="just">
              <a:defRPr/>
            </a:pPr>
            <a:r>
              <a:rPr lang="pt-BR" sz="2800" dirty="0">
                <a:solidFill>
                  <a:schemeClr val="accent1">
                    <a:lumMod val="75000"/>
                  </a:schemeClr>
                </a:solidFill>
                <a:latin typeface="+mn-lt"/>
              </a:rPr>
              <a:t>“art. 14 CDC. o fornecedor de serviços responde, independentemente da existência de culpa, </a:t>
            </a:r>
            <a:r>
              <a:rPr lang="pt-BR" sz="2800" u="sng" dirty="0">
                <a:solidFill>
                  <a:schemeClr val="accent1">
                    <a:lumMod val="75000"/>
                  </a:schemeClr>
                </a:solidFill>
                <a:latin typeface="+mn-lt"/>
              </a:rPr>
              <a:t>pela reparação dos danos causados aos consumidores </a:t>
            </a:r>
            <a:r>
              <a:rPr lang="pt-BR" sz="2800" dirty="0">
                <a:solidFill>
                  <a:schemeClr val="accent1">
                    <a:lumMod val="75000"/>
                  </a:schemeClr>
                </a:solidFill>
                <a:latin typeface="+mn-lt"/>
              </a:rPr>
              <a:t>por defeitos relativos à prestação dos serviços (...)”</a:t>
            </a:r>
          </a:p>
        </p:txBody>
      </p:sp>
      <p:pic>
        <p:nvPicPr>
          <p:cNvPr id="18445" name="Picture 13" descr="Proibida a suspensão profissional por inadimplência de anuidade — Marello  Advogados &amp;amp; Advogadas | Tributarista no Rio de Janeiro e Brasília"/>
          <p:cNvPicPr>
            <a:picLocks noChangeAspect="1" noChangeArrowheads="1"/>
          </p:cNvPicPr>
          <p:nvPr/>
        </p:nvPicPr>
        <p:blipFill>
          <a:blip r:embed="rId5" cstate="print">
            <a:duotone>
              <a:schemeClr val="accent1">
                <a:shade val="45000"/>
                <a:satMod val="135000"/>
              </a:schemeClr>
              <a:prstClr val="white"/>
            </a:duotone>
          </a:blip>
          <a:srcRect/>
          <a:stretch>
            <a:fillRect/>
          </a:stretch>
        </p:blipFill>
        <p:spPr bwMode="auto">
          <a:xfrm>
            <a:off x="710213" y="7699768"/>
            <a:ext cx="2576891" cy="2006741"/>
          </a:xfrm>
          <a:prstGeom prst="ellipse">
            <a:avLst/>
          </a:prstGeom>
          <a:noFill/>
          <a:ln w="38100">
            <a:noFill/>
          </a:ln>
        </p:spPr>
      </p:pic>
      <p:sp>
        <p:nvSpPr>
          <p:cNvPr id="15" name="Retângulo: Cantos Arredondados 14"/>
          <p:cNvSpPr/>
          <p:nvPr/>
        </p:nvSpPr>
        <p:spPr>
          <a:xfrm rot="16200000">
            <a:off x="-869950" y="5211763"/>
            <a:ext cx="2587625" cy="571500"/>
          </a:xfrm>
          <a:prstGeom prst="roundRect">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PENAL</a:t>
            </a:r>
          </a:p>
        </p:txBody>
      </p:sp>
      <p:sp>
        <p:nvSpPr>
          <p:cNvPr id="16" name="Retângulo: Cantos Arredondados 15"/>
          <p:cNvSpPr/>
          <p:nvPr/>
        </p:nvSpPr>
        <p:spPr>
          <a:xfrm rot="16200000">
            <a:off x="-1122363" y="8253413"/>
            <a:ext cx="2943225" cy="571500"/>
          </a:xfrm>
          <a:prstGeom prst="roundRect">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pt-BR" sz="3000" dirty="0">
                <a:solidFill>
                  <a:schemeClr val="accent1">
                    <a:lumMod val="75000"/>
                  </a:schemeClr>
                </a:solidFill>
              </a:rPr>
              <a:t>ADMINISTRATIVA</a:t>
            </a:r>
          </a:p>
        </p:txBody>
      </p:sp>
      <p:sp>
        <p:nvSpPr>
          <p:cNvPr id="8" name="Seta: para a Direita 7"/>
          <p:cNvSpPr/>
          <p:nvPr/>
        </p:nvSpPr>
        <p:spPr>
          <a:xfrm>
            <a:off x="3370263" y="1800225"/>
            <a:ext cx="501650" cy="958850"/>
          </a:xfrm>
          <a:prstGeom prst="rightArrow">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3000">
              <a:solidFill>
                <a:schemeClr val="accent1">
                  <a:lumMod val="75000"/>
                </a:schemeClr>
              </a:solidFill>
            </a:endParaRPr>
          </a:p>
        </p:txBody>
      </p:sp>
      <p:sp>
        <p:nvSpPr>
          <p:cNvPr id="23" name="Seta: para a Direita 22"/>
          <p:cNvSpPr/>
          <p:nvPr/>
        </p:nvSpPr>
        <p:spPr>
          <a:xfrm>
            <a:off x="3370263" y="5497513"/>
            <a:ext cx="501650" cy="958850"/>
          </a:xfrm>
          <a:prstGeom prst="rightArrow">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3000">
              <a:solidFill>
                <a:schemeClr val="accent1">
                  <a:lumMod val="75000"/>
                </a:schemeClr>
              </a:solidFill>
            </a:endParaRPr>
          </a:p>
        </p:txBody>
      </p:sp>
      <p:sp>
        <p:nvSpPr>
          <p:cNvPr id="26" name="Seta: para a Direita 25"/>
          <p:cNvSpPr/>
          <p:nvPr/>
        </p:nvSpPr>
        <p:spPr>
          <a:xfrm>
            <a:off x="3611563" y="8369300"/>
            <a:ext cx="503237" cy="95885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 name="Espaço Reservado para Texto 2"/>
          <p:cNvSpPr>
            <a:spLocks noGrp="1"/>
          </p:cNvSpPr>
          <p:nvPr>
            <p:ph type="body" sz="quarter" idx="11"/>
          </p:nvPr>
        </p:nvSpPr>
        <p:spPr>
          <a:xfrm>
            <a:off x="233363" y="338138"/>
            <a:ext cx="11304587" cy="647700"/>
          </a:xfrm>
        </p:spPr>
        <p:txBody>
          <a:bodyPr/>
          <a:lstStyle/>
          <a:p>
            <a:pPr>
              <a:defRPr/>
            </a:pPr>
            <a:r>
              <a:rPr lang="pt-BR" dirty="0"/>
              <a:t>Ambientes Jurídicos da Responsabilidade</a:t>
            </a:r>
          </a:p>
          <a:p>
            <a:pPr>
              <a:defRPr/>
            </a:pPr>
            <a:endParaRPr lang="pt-BR" dirty="0"/>
          </a:p>
        </p:txBody>
      </p:sp>
      <p:sp>
        <p:nvSpPr>
          <p:cNvPr id="21" name="Seta: para a Direita 20"/>
          <p:cNvSpPr/>
          <p:nvPr/>
        </p:nvSpPr>
        <p:spPr>
          <a:xfrm>
            <a:off x="3360738" y="8348663"/>
            <a:ext cx="501650" cy="958850"/>
          </a:xfrm>
          <a:prstGeom prst="rightArrow">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300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8451"/>
                                        </p:tgtEl>
                                        <p:attrNameLst>
                                          <p:attrName>style.visibility</p:attrName>
                                        </p:attrNameLst>
                                      </p:cBhvr>
                                      <p:to>
                                        <p:strVal val="visible"/>
                                      </p:to>
                                    </p:set>
                                    <p:animEffect transition="in" filter="fade">
                                      <p:cBhvr>
                                        <p:cTn id="24" dur="500"/>
                                        <p:tgtEl>
                                          <p:spTgt spid="184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8445"/>
                                        </p:tgtEl>
                                        <p:attrNameLst>
                                          <p:attrName>style.visibility</p:attrName>
                                        </p:attrNameLst>
                                      </p:cBhvr>
                                      <p:to>
                                        <p:strVal val="visible"/>
                                      </p:to>
                                    </p:set>
                                    <p:animEffect transition="in" filter="fade">
                                      <p:cBhvr>
                                        <p:cTn id="38" dur="500"/>
                                        <p:tgtEl>
                                          <p:spTgt spid="184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9" grpId="0" animBg="1"/>
      <p:bldP spid="15" grpId="0" animBg="1"/>
      <p:bldP spid="16" grpId="0" animBg="1"/>
      <p:bldP spid="8" grpId="0" animBg="1"/>
      <p:bldP spid="23" grpId="0" animBg="1"/>
      <p:bldP spid="26"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33400" y="323850"/>
            <a:ext cx="10212388" cy="647700"/>
          </a:xfrm>
        </p:spPr>
        <p:txBody>
          <a:bodyPr/>
          <a:lstStyle/>
          <a:p>
            <a:pPr eaLnBrk="1" hangingPunct="1">
              <a:defRPr/>
            </a:pPr>
            <a:r>
              <a:rPr lang="pt-BR" dirty="0"/>
              <a:t>Espécies de Responsabilidade Civil no CDC</a:t>
            </a:r>
          </a:p>
        </p:txBody>
      </p:sp>
      <p:sp>
        <p:nvSpPr>
          <p:cNvPr id="53251" name="Rectangle 2"/>
          <p:cNvSpPr txBox="1">
            <a:spLocks noChangeArrowheads="1"/>
          </p:cNvSpPr>
          <p:nvPr/>
        </p:nvSpPr>
        <p:spPr bwMode="auto">
          <a:xfrm>
            <a:off x="400050" y="1576388"/>
            <a:ext cx="12344400" cy="1298575"/>
          </a:xfrm>
          <a:prstGeom prst="rect">
            <a:avLst/>
          </a:prstGeom>
          <a:noFill/>
          <a:ln w="9525">
            <a:solidFill>
              <a:schemeClr val="accent1">
                <a:lumMod val="75000"/>
              </a:schemeClr>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indent="-457200" algn="ctr" eaLnBrk="1" hangingPunct="1">
              <a:lnSpc>
                <a:spcPct val="150000"/>
              </a:lnSpc>
              <a:buFont typeface="Wingdings" panose="05000000000000000000" pitchFamily="2" charset="2"/>
              <a:buChar char="v"/>
              <a:defRPr/>
            </a:pPr>
            <a:r>
              <a:rPr lang="pt-BR" altLang="pt-BR" sz="3000" dirty="0">
                <a:solidFill>
                  <a:schemeClr val="accent1">
                    <a:lumMod val="75000"/>
                  </a:schemeClr>
                </a:solidFill>
                <a:latin typeface="Calibri" panose="020F0502020204030204" pitchFamily="34" charset="0"/>
                <a:ea typeface="MS PGothic" panose="020B0600070205080204" pitchFamily="34" charset="-128"/>
              </a:rPr>
              <a:t>Responsabilidade pelo fato do produto ou do serviço </a:t>
            </a:r>
          </a:p>
          <a:p>
            <a:pPr marL="457200" indent="-457200" algn="ctr" eaLnBrk="1" hangingPunct="1">
              <a:lnSpc>
                <a:spcPct val="150000"/>
              </a:lnSpc>
              <a:buFont typeface="Wingdings" panose="05000000000000000000" pitchFamily="2" charset="2"/>
              <a:buChar char="v"/>
              <a:defRPr/>
            </a:pPr>
            <a:r>
              <a:rPr lang="pt-BR" altLang="pt-BR" sz="3000" dirty="0">
                <a:solidFill>
                  <a:schemeClr val="accent1">
                    <a:lumMod val="75000"/>
                  </a:schemeClr>
                </a:solidFill>
                <a:latin typeface="Calibri" panose="020F0502020204030204" pitchFamily="34" charset="0"/>
                <a:ea typeface="MS PGothic" panose="020B0600070205080204" pitchFamily="34" charset="-128"/>
              </a:rPr>
              <a:t>Responsabilidade pelo vício do produto ou do serviço</a:t>
            </a:r>
          </a:p>
        </p:txBody>
      </p:sp>
      <p:sp>
        <p:nvSpPr>
          <p:cNvPr id="4" name="CaixaDeTexto 7"/>
          <p:cNvSpPr txBox="1"/>
          <p:nvPr/>
        </p:nvSpPr>
        <p:spPr>
          <a:xfrm>
            <a:off x="5037133" y="3991371"/>
            <a:ext cx="7707301" cy="5687711"/>
          </a:xfrm>
          <a:prstGeom prst="rect">
            <a:avLst/>
          </a:prstGeom>
          <a:noFill/>
          <a:ln>
            <a:solidFill>
              <a:schemeClr val="accent1">
                <a:lumMod val="75000"/>
              </a:schemeClr>
            </a:solidFill>
          </a:ln>
          <a:effectLst/>
          <a:scene3d>
            <a:camera prst="orthographicFront">
              <a:rot lat="0" lon="0" rev="0"/>
            </a:camera>
            <a:lightRig rig="balanced" dir="t">
              <a:rot lat="0" lon="0" rev="8700000"/>
            </a:lightRig>
          </a:scene3d>
          <a:sp3d>
            <a:bevelT w="190500" h="38100"/>
          </a:sp3d>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lnSpc>
                <a:spcPct val="80000"/>
              </a:lnSpc>
              <a:buFont typeface="Wingdings" panose="05000000000000000000" pitchFamily="2" charset="2"/>
              <a:buChar char="Ä"/>
              <a:defRPr/>
            </a:pPr>
            <a:endParaRPr lang="pt-BR" altLang="pt-BR" sz="3000" dirty="0">
              <a:solidFill>
                <a:schemeClr val="accent1">
                  <a:lumMod val="75000"/>
                </a:schemeClr>
              </a:solidFill>
              <a:latin typeface="Calibri" panose="020F0502020204030204" pitchFamily="34" charset="0"/>
            </a:endParaRPr>
          </a:p>
          <a:p>
            <a:pPr algn="just" eaLnBrk="1" hangingPunct="1">
              <a:lnSpc>
                <a:spcPct val="80000"/>
              </a:lnSpc>
              <a:buFont typeface="Wingdings" panose="05000000000000000000" pitchFamily="2" charset="2"/>
              <a:buChar char="Ä"/>
              <a:defRPr/>
            </a:pPr>
            <a:r>
              <a:rPr lang="pt-BR" altLang="pt-BR" sz="3000" dirty="0">
                <a:solidFill>
                  <a:schemeClr val="accent1">
                    <a:lumMod val="75000"/>
                  </a:schemeClr>
                </a:solidFill>
                <a:latin typeface="Calibri" panose="020F0502020204030204" pitchFamily="34" charset="0"/>
              </a:rPr>
              <a:t>Responsabilidade pelo fato do produto ou serviço – art. 12 e 14 CDC</a:t>
            </a:r>
          </a:p>
          <a:p>
            <a:pPr algn="just" eaLnBrk="1" hangingPunct="1">
              <a:lnSpc>
                <a:spcPct val="80000"/>
              </a:lnSpc>
              <a:defRPr/>
            </a:pPr>
            <a:endParaRPr lang="pt-BR" altLang="pt-BR" sz="3000" dirty="0">
              <a:solidFill>
                <a:schemeClr val="accent1">
                  <a:lumMod val="75000"/>
                </a:schemeClr>
              </a:solidFill>
              <a:latin typeface="Calibri" panose="020F0502020204030204" pitchFamily="34" charset="0"/>
            </a:endParaRPr>
          </a:p>
          <a:p>
            <a:pPr algn="just" eaLnBrk="1" hangingPunct="1">
              <a:lnSpc>
                <a:spcPct val="80000"/>
              </a:lnSpc>
              <a:defRPr/>
            </a:pPr>
            <a:r>
              <a:rPr lang="pt-BR" altLang="pt-BR" sz="3000" dirty="0">
                <a:solidFill>
                  <a:schemeClr val="accent1">
                    <a:lumMod val="75000"/>
                  </a:schemeClr>
                </a:solidFill>
                <a:latin typeface="Calibri" panose="020F0502020204030204" pitchFamily="34" charset="0"/>
              </a:rPr>
              <a:t>Defeito que causa um dano ao consumidor</a:t>
            </a:r>
          </a:p>
          <a:p>
            <a:pPr algn="just" eaLnBrk="1" hangingPunct="1">
              <a:lnSpc>
                <a:spcPct val="80000"/>
              </a:lnSpc>
              <a:defRPr/>
            </a:pPr>
            <a:endParaRPr lang="pt-BR" altLang="pt-BR" sz="3000" dirty="0">
              <a:solidFill>
                <a:schemeClr val="accent1">
                  <a:lumMod val="75000"/>
                </a:schemeClr>
              </a:solidFill>
              <a:latin typeface="Calibri" panose="020F0502020204030204" pitchFamily="34" charset="0"/>
            </a:endParaRPr>
          </a:p>
          <a:p>
            <a:pPr algn="just" eaLnBrk="1" hangingPunct="1">
              <a:lnSpc>
                <a:spcPct val="80000"/>
              </a:lnSpc>
              <a:defRPr/>
            </a:pPr>
            <a:endParaRPr lang="pt-BR" altLang="pt-BR" sz="3000" dirty="0">
              <a:solidFill>
                <a:schemeClr val="accent1">
                  <a:lumMod val="75000"/>
                </a:schemeClr>
              </a:solidFill>
              <a:latin typeface="Calibri" panose="020F0502020204030204" pitchFamily="34" charset="0"/>
            </a:endParaRPr>
          </a:p>
          <a:p>
            <a:pPr algn="just" eaLnBrk="1" hangingPunct="1">
              <a:lnSpc>
                <a:spcPct val="80000"/>
              </a:lnSpc>
              <a:defRPr/>
            </a:pPr>
            <a:endParaRPr lang="pt-BR" altLang="pt-BR" sz="3000" dirty="0">
              <a:solidFill>
                <a:schemeClr val="accent1">
                  <a:lumMod val="75000"/>
                </a:schemeClr>
              </a:solidFill>
              <a:latin typeface="Calibri" panose="020F0502020204030204" pitchFamily="34" charset="0"/>
            </a:endParaRPr>
          </a:p>
          <a:p>
            <a:pPr algn="just" eaLnBrk="1" hangingPunct="1">
              <a:lnSpc>
                <a:spcPct val="80000"/>
              </a:lnSpc>
              <a:defRPr/>
            </a:pPr>
            <a:endParaRPr lang="pt-BR" altLang="pt-BR" sz="3000" dirty="0">
              <a:solidFill>
                <a:schemeClr val="accent1">
                  <a:lumMod val="75000"/>
                </a:schemeClr>
              </a:solidFill>
              <a:latin typeface="Calibri" panose="020F0502020204030204" pitchFamily="34" charset="0"/>
            </a:endParaRPr>
          </a:p>
          <a:p>
            <a:pPr algn="just" eaLnBrk="1" hangingPunct="1">
              <a:lnSpc>
                <a:spcPct val="80000"/>
              </a:lnSpc>
              <a:defRPr/>
            </a:pPr>
            <a:r>
              <a:rPr lang="pt-BR" altLang="pt-BR" sz="3000" dirty="0">
                <a:solidFill>
                  <a:schemeClr val="accent1">
                    <a:lumMod val="75000"/>
                  </a:schemeClr>
                </a:solidFill>
                <a:latin typeface="Calibri" panose="020F0502020204030204" pitchFamily="34" charset="0"/>
                <a:sym typeface="Wingdings" panose="05000000000000000000" pitchFamily="2" charset="2"/>
              </a:rPr>
              <a:t> Responsabilidade pelo vício do produto ou serviços – art. 18 e 20 CDC</a:t>
            </a:r>
          </a:p>
          <a:p>
            <a:pPr algn="just" eaLnBrk="1" hangingPunct="1">
              <a:lnSpc>
                <a:spcPct val="80000"/>
              </a:lnSpc>
              <a:defRPr/>
            </a:pPr>
            <a:endParaRPr lang="pt-BR" altLang="pt-BR" sz="3000" dirty="0">
              <a:solidFill>
                <a:schemeClr val="accent1">
                  <a:lumMod val="75000"/>
                </a:schemeClr>
              </a:solidFill>
              <a:latin typeface="Calibri" panose="020F0502020204030204" pitchFamily="34" charset="0"/>
              <a:sym typeface="Wingdings" panose="05000000000000000000" pitchFamily="2" charset="2"/>
            </a:endParaRPr>
          </a:p>
          <a:p>
            <a:pPr algn="just" eaLnBrk="1" hangingPunct="1">
              <a:lnSpc>
                <a:spcPct val="80000"/>
              </a:lnSpc>
              <a:defRPr/>
            </a:pPr>
            <a:r>
              <a:rPr lang="pt-BR" altLang="pt-BR" sz="3000" dirty="0">
                <a:solidFill>
                  <a:schemeClr val="accent1">
                    <a:lumMod val="75000"/>
                  </a:schemeClr>
                </a:solidFill>
                <a:latin typeface="Calibri" panose="020F0502020204030204" pitchFamily="34" charset="0"/>
                <a:sym typeface="Wingdings" panose="05000000000000000000" pitchFamily="2" charset="2"/>
              </a:rPr>
              <a:t>Vício na qualidade/quantidade sem causa de dano ao consumidor</a:t>
            </a:r>
          </a:p>
          <a:p>
            <a:pPr algn="just" eaLnBrk="1" hangingPunct="1">
              <a:lnSpc>
                <a:spcPct val="80000"/>
              </a:lnSpc>
              <a:defRPr/>
            </a:pPr>
            <a:endParaRPr lang="pt-BR" altLang="pt-BR" sz="3000" dirty="0">
              <a:solidFill>
                <a:schemeClr val="accent1">
                  <a:lumMod val="75000"/>
                </a:schemeClr>
              </a:solidFill>
              <a:latin typeface="Calibri" panose="020F0502020204030204" pitchFamily="34" charset="0"/>
              <a:sym typeface="Wingdings" panose="05000000000000000000" pitchFamily="2" charset="2"/>
            </a:endParaRPr>
          </a:p>
        </p:txBody>
      </p:sp>
      <p:pic>
        <p:nvPicPr>
          <p:cNvPr id="53256" name="Picture 8" descr="Produto ou serviço com defeito: prazo, fato do produto e vício oculto."/>
          <p:cNvPicPr>
            <a:picLocks noChangeAspect="1" noChangeArrowheads="1"/>
          </p:cNvPicPr>
          <p:nvPr/>
        </p:nvPicPr>
        <p:blipFill rotWithShape="1">
          <a:blip r:embed="rId3">
            <a:duotone>
              <a:schemeClr val="accent1">
                <a:shade val="45000"/>
                <a:satMod val="135000"/>
              </a:schemeClr>
              <a:prstClr val="white"/>
            </a:duotone>
          </a:blip>
          <a:srcRect l="7919" r="7919" b="1924"/>
          <a:stretch/>
        </p:blipFill>
        <p:spPr bwMode="auto">
          <a:xfrm>
            <a:off x="360722" y="3851541"/>
            <a:ext cx="4464496" cy="6336704"/>
          </a:xfrm>
          <a:prstGeom prst="rect">
            <a:avLst/>
          </a:prstGeom>
          <a:noFill/>
        </p:spPr>
      </p:pic>
      <p:sp>
        <p:nvSpPr>
          <p:cNvPr id="2" name="Diferente de 1"/>
          <p:cNvSpPr/>
          <p:nvPr/>
        </p:nvSpPr>
        <p:spPr>
          <a:xfrm>
            <a:off x="7937500" y="6080125"/>
            <a:ext cx="1473200" cy="1152525"/>
          </a:xfrm>
          <a:prstGeom prst="mathNotEqual">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341313" y="371475"/>
            <a:ext cx="11449050" cy="647700"/>
          </a:xfrm>
        </p:spPr>
        <p:txBody>
          <a:bodyPr vert="horz" wrap="square" lIns="91440" tIns="45720" rIns="91440" bIns="45720" numCol="1" anchorCtr="0" compatLnSpc="1">
            <a:prstTxWarp prst="textNoShape">
              <a:avLst/>
            </a:prstTxWarp>
          </a:bodyPr>
          <a:lstStyle/>
          <a:p>
            <a:pPr eaLnBrk="1" hangingPunct="1">
              <a:spcBef>
                <a:spcPct val="0"/>
              </a:spcBef>
              <a:buSzTx/>
              <a:buFont typeface="+mj-lt" charset="0"/>
              <a:buNone/>
              <a:defRPr/>
            </a:pPr>
            <a:r>
              <a:rPr lang="pt-BR" altLang="pt-BR" sz="4000" dirty="0"/>
              <a:t>Responsabilidade pelo Fato do Produto/Serviço</a:t>
            </a:r>
          </a:p>
        </p:txBody>
      </p:sp>
      <p:sp>
        <p:nvSpPr>
          <p:cNvPr id="3" name="AutoShape 3"/>
          <p:cNvSpPr>
            <a:spLocks noChangeArrowheads="1"/>
          </p:cNvSpPr>
          <p:nvPr/>
        </p:nvSpPr>
        <p:spPr bwMode="auto">
          <a:xfrm>
            <a:off x="2739466" y="1666879"/>
            <a:ext cx="5071982" cy="2615104"/>
          </a:xfrm>
          <a:prstGeom prst="roundRect">
            <a:avLst>
              <a:gd name="adj" fmla="val 16667"/>
            </a:avLst>
          </a:prstGeom>
          <a:noFill/>
          <a:ln w="9525">
            <a:solidFill>
              <a:schemeClr val="accent1">
                <a:lumMod val="40000"/>
                <a:lumOff val="60000"/>
              </a:schemeClr>
            </a:solidFill>
            <a:round/>
            <a:headEnd/>
            <a:tailEnd/>
          </a:ln>
          <a:effectLst/>
          <a:scene3d>
            <a:camera prst="orthographicFront">
              <a:rot lat="0" lon="0" rev="0"/>
            </a:camera>
            <a:lightRig rig="balanced" dir="t">
              <a:rot lat="0" lon="0" rev="8700000"/>
            </a:lightRig>
          </a:scene3d>
          <a:sp3d>
            <a:bevelT w="190500" h="38100"/>
          </a:sp3d>
        </p:spPr>
        <p:txBody>
          <a:bodyPr wrap="none" lIns="137160" tIns="68580" rIns="137160" bIns="68580" anchor="ctr"/>
          <a:lstStyle/>
          <a:p>
            <a:pPr algn="ctr" eaLnBrk="1" hangingPunct="1">
              <a:defRPr/>
            </a:pPr>
            <a:r>
              <a:rPr lang="pt-BR" sz="3000" dirty="0" err="1">
                <a:solidFill>
                  <a:schemeClr val="accent1">
                    <a:lumMod val="75000"/>
                  </a:schemeClr>
                </a:solidFill>
                <a:latin typeface="+mn-lt"/>
                <a:cs typeface="Verdana"/>
              </a:rPr>
              <a:t>Fabricante,construtor</a:t>
            </a:r>
            <a:r>
              <a:rPr lang="pt-BR" sz="3000" dirty="0">
                <a:solidFill>
                  <a:schemeClr val="accent1">
                    <a:lumMod val="75000"/>
                  </a:schemeClr>
                </a:solidFill>
                <a:latin typeface="+mn-lt"/>
                <a:cs typeface="Verdana"/>
              </a:rPr>
              <a:t>,</a:t>
            </a:r>
          </a:p>
          <a:p>
            <a:pPr algn="ctr" eaLnBrk="1" hangingPunct="1">
              <a:defRPr/>
            </a:pPr>
            <a:r>
              <a:rPr lang="pt-BR" sz="3000" dirty="0" err="1">
                <a:solidFill>
                  <a:schemeClr val="accent1">
                    <a:lumMod val="75000"/>
                  </a:schemeClr>
                </a:solidFill>
                <a:latin typeface="+mn-lt"/>
                <a:cs typeface="Verdana"/>
              </a:rPr>
              <a:t>Produtor,importador</a:t>
            </a:r>
            <a:endParaRPr lang="pt-BR" sz="3000" dirty="0">
              <a:solidFill>
                <a:schemeClr val="accent1">
                  <a:lumMod val="75000"/>
                </a:schemeClr>
              </a:solidFill>
              <a:latin typeface="+mn-lt"/>
              <a:cs typeface="Verdana"/>
            </a:endParaRPr>
          </a:p>
          <a:p>
            <a:pPr algn="ctr" eaLnBrk="1" hangingPunct="1">
              <a:defRPr/>
            </a:pPr>
            <a:endParaRPr lang="pt-BR" sz="3000" dirty="0">
              <a:solidFill>
                <a:schemeClr val="accent1">
                  <a:lumMod val="75000"/>
                </a:schemeClr>
              </a:solidFill>
              <a:latin typeface="+mn-lt"/>
              <a:cs typeface="Verdana"/>
            </a:endParaRPr>
          </a:p>
          <a:p>
            <a:pPr algn="ctr" eaLnBrk="1" hangingPunct="1">
              <a:defRPr/>
            </a:pPr>
            <a:r>
              <a:rPr lang="pt-BR" sz="3000" dirty="0">
                <a:solidFill>
                  <a:schemeClr val="accent1">
                    <a:lumMod val="75000"/>
                  </a:schemeClr>
                </a:solidFill>
                <a:latin typeface="+mn-lt"/>
                <a:cs typeface="Verdana"/>
              </a:rPr>
              <a:t>Responsabilidade principal</a:t>
            </a:r>
          </a:p>
          <a:p>
            <a:pPr algn="ctr" eaLnBrk="1" hangingPunct="1">
              <a:defRPr/>
            </a:pPr>
            <a:r>
              <a:rPr lang="pt-BR" sz="3000" dirty="0">
                <a:solidFill>
                  <a:schemeClr val="accent1">
                    <a:lumMod val="75000"/>
                  </a:schemeClr>
                </a:solidFill>
                <a:latin typeface="+mn-lt"/>
                <a:cs typeface="Verdana"/>
              </a:rPr>
              <a:t>E objetiva</a:t>
            </a:r>
          </a:p>
        </p:txBody>
      </p:sp>
      <p:sp>
        <p:nvSpPr>
          <p:cNvPr id="4" name="Rectangle 4"/>
          <p:cNvSpPr>
            <a:spLocks noChangeArrowheads="1"/>
          </p:cNvSpPr>
          <p:nvPr/>
        </p:nvSpPr>
        <p:spPr bwMode="auto">
          <a:xfrm>
            <a:off x="3337350" y="6746856"/>
            <a:ext cx="9357914" cy="2615104"/>
          </a:xfrm>
          <a:prstGeom prst="rect">
            <a:avLst/>
          </a:prstGeom>
          <a:noFill/>
          <a:ln w="9525">
            <a:solidFill>
              <a:schemeClr val="accent1">
                <a:lumMod val="40000"/>
                <a:lumOff val="60000"/>
              </a:schemeClr>
            </a:solidFill>
            <a:miter lim="800000"/>
            <a:headEnd/>
            <a:tailEnd/>
          </a:ln>
          <a:effectLst/>
          <a:scene3d>
            <a:camera prst="orthographicFront">
              <a:rot lat="0" lon="0" rev="0"/>
            </a:camera>
            <a:lightRig rig="balanced" dir="t">
              <a:rot lat="0" lon="0" rev="8700000"/>
            </a:lightRig>
          </a:scene3d>
          <a:sp3d>
            <a:bevelT w="190500" h="38100"/>
          </a:sp3d>
        </p:spPr>
        <p:txBody>
          <a:bodyPr wrap="none" lIns="137160" tIns="68580" rIns="137160" bIns="6858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lnSpc>
                <a:spcPct val="150000"/>
              </a:lnSpc>
              <a:buFont typeface="Wingdings" panose="05000000000000000000" pitchFamily="2" charset="2"/>
              <a:buChar char="§"/>
              <a:defRPr/>
            </a:pPr>
            <a:r>
              <a:rPr lang="pt-BR" altLang="pt-BR" sz="3000" i="1" dirty="0">
                <a:solidFill>
                  <a:schemeClr val="accent1">
                    <a:lumMod val="75000"/>
                  </a:schemeClr>
                </a:solidFill>
                <a:latin typeface="+mn-lt"/>
              </a:rPr>
              <a:t> Prod./Serv. Não puder  ser identificado</a:t>
            </a:r>
            <a:r>
              <a:rPr lang="pt-BR" altLang="pt-BR" sz="3000" dirty="0">
                <a:solidFill>
                  <a:schemeClr val="accent1">
                    <a:lumMod val="75000"/>
                  </a:schemeClr>
                </a:solidFill>
                <a:latin typeface="+mn-lt"/>
              </a:rPr>
              <a:t> </a:t>
            </a:r>
            <a:endParaRPr lang="pt-BR" altLang="pt-BR" sz="3000" i="1" dirty="0">
              <a:solidFill>
                <a:schemeClr val="accent1">
                  <a:lumMod val="75000"/>
                </a:schemeClr>
              </a:solidFill>
              <a:latin typeface="+mn-lt"/>
            </a:endParaRPr>
          </a:p>
          <a:p>
            <a:pPr algn="just" eaLnBrk="1" hangingPunct="1">
              <a:lnSpc>
                <a:spcPct val="150000"/>
              </a:lnSpc>
              <a:buFont typeface="Wingdings" panose="05000000000000000000" pitchFamily="2" charset="2"/>
              <a:buChar char="§"/>
              <a:defRPr/>
            </a:pPr>
            <a:r>
              <a:rPr lang="pt-BR" altLang="pt-BR" sz="3000" i="1" dirty="0">
                <a:solidFill>
                  <a:schemeClr val="accent1">
                    <a:lumMod val="75000"/>
                  </a:schemeClr>
                </a:solidFill>
                <a:latin typeface="+mn-lt"/>
              </a:rPr>
              <a:t> prod. / Serv. Não apresentar  identificação clara</a:t>
            </a:r>
          </a:p>
          <a:p>
            <a:pPr algn="just" eaLnBrk="1" hangingPunct="1">
              <a:lnSpc>
                <a:spcPct val="150000"/>
              </a:lnSpc>
              <a:buFont typeface="Wingdings" panose="05000000000000000000" pitchFamily="2" charset="2"/>
              <a:buChar char="§"/>
              <a:defRPr/>
            </a:pPr>
            <a:r>
              <a:rPr lang="pt-BR" altLang="pt-BR" sz="3000" i="1" dirty="0">
                <a:solidFill>
                  <a:schemeClr val="accent1">
                    <a:lumMod val="75000"/>
                  </a:schemeClr>
                </a:solidFill>
                <a:latin typeface="+mn-lt"/>
              </a:rPr>
              <a:t> Produtos perecíveis não conservados </a:t>
            </a:r>
          </a:p>
          <a:p>
            <a:pPr algn="just" eaLnBrk="1" hangingPunct="1">
              <a:lnSpc>
                <a:spcPct val="150000"/>
              </a:lnSpc>
              <a:defRPr/>
            </a:pPr>
            <a:r>
              <a:rPr lang="pt-BR" altLang="pt-BR" sz="3000" i="1" dirty="0">
                <a:solidFill>
                  <a:schemeClr val="accent1">
                    <a:lumMod val="75000"/>
                  </a:schemeClr>
                </a:solidFill>
                <a:latin typeface="+mn-lt"/>
              </a:rPr>
              <a:t>   adequadamente</a:t>
            </a:r>
          </a:p>
        </p:txBody>
      </p:sp>
      <p:sp>
        <p:nvSpPr>
          <p:cNvPr id="5" name="AutoShape 7"/>
          <p:cNvSpPr>
            <a:spLocks noChangeArrowheads="1"/>
          </p:cNvSpPr>
          <p:nvPr/>
        </p:nvSpPr>
        <p:spPr bwMode="auto">
          <a:xfrm>
            <a:off x="8222688" y="1666879"/>
            <a:ext cx="3663015" cy="2615104"/>
          </a:xfrm>
          <a:prstGeom prst="roundRect">
            <a:avLst>
              <a:gd name="adj" fmla="val 16667"/>
            </a:avLst>
          </a:prstGeom>
          <a:noFill/>
          <a:ln w="9525">
            <a:solidFill>
              <a:schemeClr val="accent1">
                <a:lumMod val="40000"/>
                <a:lumOff val="60000"/>
              </a:schemeClr>
            </a:solidFill>
            <a:round/>
            <a:headEnd/>
            <a:tailEnd/>
          </a:ln>
          <a:effectLst/>
          <a:scene3d>
            <a:camera prst="orthographicFront">
              <a:rot lat="0" lon="0" rev="0"/>
            </a:camera>
            <a:lightRig rig="balanced" dir="t">
              <a:rot lat="0" lon="0" rev="8700000"/>
            </a:lightRig>
          </a:scene3d>
          <a:sp3d>
            <a:bevelT w="190500" h="38100"/>
          </a:sp3d>
        </p:spPr>
        <p:txBody>
          <a:bodyPr wrap="none" lIns="137160" tIns="68580" rIns="137160" bIns="6858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pt-BR" altLang="pt-BR" sz="3000" dirty="0">
                <a:solidFill>
                  <a:schemeClr val="accent1">
                    <a:lumMod val="75000"/>
                  </a:schemeClr>
                </a:solidFill>
                <a:latin typeface="+mn-lt"/>
              </a:rPr>
              <a:t>Empresário</a:t>
            </a:r>
          </a:p>
          <a:p>
            <a:pPr algn="ctr" eaLnBrk="1" hangingPunct="1">
              <a:defRPr/>
            </a:pPr>
            <a:endParaRPr lang="pt-BR" altLang="pt-BR" sz="3000" dirty="0">
              <a:solidFill>
                <a:schemeClr val="accent1">
                  <a:lumMod val="75000"/>
                </a:schemeClr>
              </a:solidFill>
              <a:latin typeface="+mn-lt"/>
            </a:endParaRPr>
          </a:p>
          <a:p>
            <a:pPr algn="ctr" eaLnBrk="1" hangingPunct="1">
              <a:defRPr/>
            </a:pPr>
            <a:r>
              <a:rPr lang="pt-BR" altLang="pt-BR" sz="3000" dirty="0">
                <a:solidFill>
                  <a:schemeClr val="accent1">
                    <a:lumMod val="75000"/>
                  </a:schemeClr>
                </a:solidFill>
                <a:latin typeface="+mn-lt"/>
              </a:rPr>
              <a:t>Responsabilidade</a:t>
            </a:r>
          </a:p>
          <a:p>
            <a:pPr algn="ctr" eaLnBrk="1" hangingPunct="1">
              <a:defRPr/>
            </a:pPr>
            <a:r>
              <a:rPr lang="pt-BR" altLang="pt-BR" sz="3000" dirty="0">
                <a:solidFill>
                  <a:schemeClr val="accent1">
                    <a:lumMod val="75000"/>
                  </a:schemeClr>
                </a:solidFill>
                <a:latin typeface="+mn-lt"/>
              </a:rPr>
              <a:t>Subsidiária </a:t>
            </a:r>
          </a:p>
          <a:p>
            <a:pPr algn="ctr" eaLnBrk="1" hangingPunct="1">
              <a:defRPr/>
            </a:pPr>
            <a:r>
              <a:rPr lang="pt-BR" altLang="pt-BR" sz="3000" dirty="0">
                <a:solidFill>
                  <a:schemeClr val="accent1">
                    <a:lumMod val="75000"/>
                  </a:schemeClr>
                </a:solidFill>
                <a:latin typeface="+mn-lt"/>
              </a:rPr>
              <a:t>E objetiva</a:t>
            </a:r>
          </a:p>
        </p:txBody>
      </p:sp>
      <p:sp>
        <p:nvSpPr>
          <p:cNvPr id="7" name="Rectangle 22"/>
          <p:cNvSpPr>
            <a:spLocks noChangeArrowheads="1"/>
          </p:cNvSpPr>
          <p:nvPr/>
        </p:nvSpPr>
        <p:spPr bwMode="auto">
          <a:xfrm>
            <a:off x="89248" y="6429838"/>
            <a:ext cx="2837744" cy="2868076"/>
          </a:xfrm>
          <a:prstGeom prst="rect">
            <a:avLst/>
          </a:prstGeom>
          <a:noFill/>
          <a:ln w="9525">
            <a:solidFill>
              <a:schemeClr val="accent1">
                <a:lumMod val="40000"/>
                <a:lumOff val="60000"/>
              </a:schemeClr>
            </a:solidFill>
            <a:miter lim="800000"/>
            <a:headEnd/>
            <a:tailEnd/>
          </a:ln>
          <a:effectLst/>
          <a:scene3d>
            <a:camera prst="orthographicFront">
              <a:rot lat="0" lon="0" rev="0"/>
            </a:camera>
            <a:lightRig rig="balanced" dir="t">
              <a:rot lat="0" lon="0" rev="8700000"/>
            </a:lightRig>
          </a:scene3d>
          <a:sp3d>
            <a:bevelT w="190500" h="38100"/>
          </a:sp3d>
        </p:spPr>
        <p:txBody>
          <a:bodyPr wrap="none" lIns="137160" tIns="68580" rIns="137160" bIns="6858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pt-BR" altLang="pt-BR" sz="3000" dirty="0">
                <a:solidFill>
                  <a:schemeClr val="accent1">
                    <a:lumMod val="75000"/>
                  </a:schemeClr>
                </a:solidFill>
                <a:latin typeface="+mn-lt"/>
              </a:rPr>
              <a:t>Prescrição da </a:t>
            </a:r>
          </a:p>
          <a:p>
            <a:pPr algn="ctr" eaLnBrk="1" hangingPunct="1">
              <a:defRPr/>
            </a:pPr>
            <a:r>
              <a:rPr lang="pt-BR" altLang="pt-BR" sz="3000" dirty="0">
                <a:solidFill>
                  <a:schemeClr val="accent1">
                    <a:lumMod val="75000"/>
                  </a:schemeClr>
                </a:solidFill>
                <a:latin typeface="+mn-lt"/>
              </a:rPr>
              <a:t>Pretensão </a:t>
            </a:r>
          </a:p>
          <a:p>
            <a:pPr algn="ctr" eaLnBrk="1" hangingPunct="1">
              <a:defRPr/>
            </a:pPr>
            <a:r>
              <a:rPr lang="pt-BR" altLang="pt-BR" sz="3000" dirty="0">
                <a:solidFill>
                  <a:schemeClr val="accent1">
                    <a:lumMod val="75000"/>
                  </a:schemeClr>
                </a:solidFill>
                <a:latin typeface="+mn-lt"/>
              </a:rPr>
              <a:t>Judicial</a:t>
            </a:r>
          </a:p>
          <a:p>
            <a:pPr algn="ctr" eaLnBrk="1" hangingPunct="1">
              <a:defRPr/>
            </a:pPr>
            <a:r>
              <a:rPr lang="pt-BR" altLang="pt-BR" sz="3000" dirty="0">
                <a:solidFill>
                  <a:schemeClr val="accent1">
                    <a:lumMod val="75000"/>
                  </a:schemeClr>
                </a:solidFill>
                <a:latin typeface="+mn-lt"/>
              </a:rPr>
              <a:t> 5 anos do </a:t>
            </a:r>
          </a:p>
          <a:p>
            <a:pPr algn="ctr" eaLnBrk="1" hangingPunct="1">
              <a:defRPr/>
            </a:pPr>
            <a:r>
              <a:rPr lang="pt-BR" altLang="pt-BR" sz="3000" dirty="0">
                <a:solidFill>
                  <a:schemeClr val="accent1">
                    <a:lumMod val="75000"/>
                  </a:schemeClr>
                </a:solidFill>
                <a:latin typeface="+mn-lt"/>
              </a:rPr>
              <a:t>Conhecimento</a:t>
            </a:r>
          </a:p>
          <a:p>
            <a:pPr algn="ctr" eaLnBrk="1" hangingPunct="1">
              <a:defRPr/>
            </a:pPr>
            <a:r>
              <a:rPr lang="pt-BR" altLang="pt-BR" sz="3000" dirty="0">
                <a:solidFill>
                  <a:schemeClr val="accent1">
                    <a:lumMod val="75000"/>
                  </a:schemeClr>
                </a:solidFill>
                <a:latin typeface="+mn-lt"/>
              </a:rPr>
              <a:t> Do dano</a:t>
            </a:r>
          </a:p>
        </p:txBody>
      </p:sp>
      <p:sp>
        <p:nvSpPr>
          <p:cNvPr id="8" name="Seta em curva para cima 17"/>
          <p:cNvSpPr/>
          <p:nvPr/>
        </p:nvSpPr>
        <p:spPr>
          <a:xfrm>
            <a:off x="1028700" y="5137150"/>
            <a:ext cx="5562600" cy="719138"/>
          </a:xfrm>
          <a:prstGeom prst="curvedUp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endParaRPr lang="pt-BR" sz="3000" dirty="0">
              <a:solidFill>
                <a:schemeClr val="accent1">
                  <a:lumMod val="75000"/>
                </a:schemeClr>
              </a:solidFill>
            </a:endParaRPr>
          </a:p>
        </p:txBody>
      </p:sp>
      <p:sp>
        <p:nvSpPr>
          <p:cNvPr id="9" name="Seta em curva para cima 18"/>
          <p:cNvSpPr/>
          <p:nvPr/>
        </p:nvSpPr>
        <p:spPr>
          <a:xfrm>
            <a:off x="995363" y="5116513"/>
            <a:ext cx="9358312" cy="962025"/>
          </a:xfrm>
          <a:prstGeom prst="curvedUp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endParaRPr lang="pt-BR" sz="3000" dirty="0">
              <a:solidFill>
                <a:schemeClr val="accent1">
                  <a:lumMod val="75000"/>
                </a:schemeClr>
              </a:solidFill>
            </a:endParaRPr>
          </a:p>
        </p:txBody>
      </p:sp>
      <p:sp>
        <p:nvSpPr>
          <p:cNvPr id="10" name="Seta para baixo 19"/>
          <p:cNvSpPr>
            <a:spLocks noChangeArrowheads="1"/>
          </p:cNvSpPr>
          <p:nvPr/>
        </p:nvSpPr>
        <p:spPr bwMode="auto">
          <a:xfrm>
            <a:off x="10387013" y="4633913"/>
            <a:ext cx="647700" cy="1711325"/>
          </a:xfrm>
          <a:prstGeom prst="downArrow">
            <a:avLst>
              <a:gd name="adj1" fmla="val 50000"/>
              <a:gd name="adj2" fmla="val 50000"/>
            </a:avLst>
          </a:prstGeom>
          <a:noFill/>
          <a:ln w="25400">
            <a:solidFill>
              <a:schemeClr val="accent1">
                <a:lumMod val="40000"/>
                <a:lumOff val="60000"/>
              </a:schemeClr>
            </a:solidFill>
            <a:miter lim="800000"/>
            <a:headEnd/>
            <a:tailEnd/>
          </a:ln>
          <a:effectLst>
            <a:outerShdw blurRad="44450" dist="27940" dir="5400000" algn="ctr" rotWithShape="0">
              <a:srgbClr val="808080">
                <a:alpha val="31998"/>
              </a:srgbClr>
            </a:outerShdw>
          </a:effectLst>
        </p:spPr>
        <p:txBody>
          <a:bodyPr lIns="137160" tIns="68580" rIns="137160" bIns="68580" anchor="ctr"/>
          <a:lstStyle/>
          <a:p>
            <a:pPr algn="ctr" eaLnBrk="1" hangingPunct="1">
              <a:defRPr/>
            </a:pPr>
            <a:endParaRPr lang="pt-BR" sz="3000" dirty="0">
              <a:solidFill>
                <a:schemeClr val="accent1">
                  <a:lumMod val="75000"/>
                </a:schemeClr>
              </a:solidFill>
              <a:latin typeface="+mn-lt"/>
            </a:endParaRPr>
          </a:p>
        </p:txBody>
      </p:sp>
      <p:sp>
        <p:nvSpPr>
          <p:cNvPr id="11" name="AutoShape 7"/>
          <p:cNvSpPr>
            <a:spLocks noChangeArrowheads="1"/>
          </p:cNvSpPr>
          <p:nvPr/>
        </p:nvSpPr>
        <p:spPr bwMode="auto">
          <a:xfrm>
            <a:off x="341276" y="1666878"/>
            <a:ext cx="1712346" cy="2732941"/>
          </a:xfrm>
          <a:prstGeom prst="roundRect">
            <a:avLst>
              <a:gd name="adj" fmla="val 16667"/>
            </a:avLst>
          </a:prstGeom>
          <a:noFill/>
          <a:ln w="9525">
            <a:solidFill>
              <a:schemeClr val="accent1">
                <a:lumMod val="40000"/>
                <a:lumOff val="60000"/>
              </a:schemeClr>
            </a:solidFill>
            <a:round/>
            <a:headEnd/>
            <a:tailEnd/>
          </a:ln>
          <a:effectLst/>
          <a:scene3d>
            <a:camera prst="orthographicFront">
              <a:rot lat="0" lon="0" rev="0"/>
            </a:camera>
            <a:lightRig rig="balanced" dir="t">
              <a:rot lat="0" lon="0" rev="8700000"/>
            </a:lightRig>
          </a:scene3d>
          <a:sp3d>
            <a:bevelT w="190500" h="38100"/>
          </a:sp3d>
        </p:spPr>
        <p:txBody>
          <a:bodyPr wrap="none" lIns="137160" tIns="68580" rIns="137160" bIns="68580" anchor="ctr"/>
          <a:lstStyle/>
          <a:p>
            <a:pPr algn="ctr" eaLnBrk="1" hangingPunct="1">
              <a:defRPr/>
            </a:pPr>
            <a:r>
              <a:rPr lang="pt-BR" sz="3000" dirty="0">
                <a:solidFill>
                  <a:schemeClr val="accent1">
                    <a:lumMod val="75000"/>
                  </a:schemeClr>
                </a:solidFill>
                <a:latin typeface="+mn-lt"/>
                <a:cs typeface="Verdana"/>
              </a:rPr>
              <a:t>Acidente</a:t>
            </a:r>
          </a:p>
          <a:p>
            <a:pPr algn="ctr" eaLnBrk="1" hangingPunct="1">
              <a:defRPr/>
            </a:pPr>
            <a:r>
              <a:rPr lang="pt-BR" sz="3000" dirty="0">
                <a:solidFill>
                  <a:schemeClr val="accent1">
                    <a:lumMod val="75000"/>
                  </a:schemeClr>
                </a:solidFill>
                <a:latin typeface="+mn-lt"/>
                <a:cs typeface="Verdana"/>
              </a:rPr>
              <a:t>De </a:t>
            </a:r>
          </a:p>
          <a:p>
            <a:pPr algn="ctr" eaLnBrk="1" hangingPunct="1">
              <a:defRPr/>
            </a:pPr>
            <a:r>
              <a:rPr lang="pt-BR" sz="3000" dirty="0">
                <a:solidFill>
                  <a:schemeClr val="accent1">
                    <a:lumMod val="75000"/>
                  </a:schemeClr>
                </a:solidFill>
                <a:latin typeface="+mn-lt"/>
                <a:cs typeface="Verdana"/>
              </a:rPr>
              <a:t>Consumo</a:t>
            </a:r>
          </a:p>
        </p:txBody>
      </p:sp>
      <p:sp>
        <p:nvSpPr>
          <p:cNvPr id="12" name="Retângulo: Cantos Arredondados 11"/>
          <p:cNvSpPr/>
          <p:nvPr/>
        </p:nvSpPr>
        <p:spPr>
          <a:xfrm>
            <a:off x="3336925" y="4400550"/>
            <a:ext cx="3876675" cy="622300"/>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err="1">
                <a:solidFill>
                  <a:schemeClr val="accent1">
                    <a:lumMod val="75000"/>
                  </a:schemeClr>
                </a:solidFill>
              </a:rPr>
              <a:t>Arts</a:t>
            </a:r>
            <a:r>
              <a:rPr lang="pt-BR" sz="3000" dirty="0">
                <a:solidFill>
                  <a:schemeClr val="accent1">
                    <a:lumMod val="75000"/>
                  </a:schemeClr>
                </a:solidFill>
              </a:rPr>
              <a:t>. 12 e 14 CDC</a:t>
            </a:r>
          </a:p>
        </p:txBody>
      </p:sp>
      <p:sp>
        <p:nvSpPr>
          <p:cNvPr id="13" name="Retângulo: Cantos Arredondados 12"/>
          <p:cNvSpPr/>
          <p:nvPr/>
        </p:nvSpPr>
        <p:spPr>
          <a:xfrm>
            <a:off x="6434138" y="9453563"/>
            <a:ext cx="2754312" cy="622300"/>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Art. 13 CDC</a:t>
            </a:r>
          </a:p>
        </p:txBody>
      </p:sp>
      <p:sp>
        <p:nvSpPr>
          <p:cNvPr id="14" name="Retângulo: Cantos Arredondados 13"/>
          <p:cNvSpPr/>
          <p:nvPr/>
        </p:nvSpPr>
        <p:spPr>
          <a:xfrm>
            <a:off x="88900" y="9499600"/>
            <a:ext cx="2754313" cy="622300"/>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Art. 27 CDC</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169863" y="304800"/>
            <a:ext cx="10861675" cy="647700"/>
          </a:xfrm>
        </p:spPr>
        <p:txBody>
          <a:bodyPr vert="horz" wrap="square" lIns="91440" tIns="45720" rIns="91440" bIns="45720" numCol="1" anchorCtr="0" compatLnSpc="1">
            <a:prstTxWarp prst="textNoShape">
              <a:avLst/>
            </a:prstTxWarp>
          </a:bodyPr>
          <a:lstStyle/>
          <a:p>
            <a:pPr eaLnBrk="1" hangingPunct="1">
              <a:spcBef>
                <a:spcPct val="0"/>
              </a:spcBef>
              <a:buSzTx/>
              <a:buFont typeface="+mj-lt" charset="0"/>
              <a:buNone/>
              <a:defRPr/>
            </a:pPr>
            <a:r>
              <a:rPr lang="pt-BR" altLang="pt-BR" sz="4000" dirty="0"/>
              <a:t>Responsabilidade pelo Vício do Produto / Serviço</a:t>
            </a:r>
          </a:p>
        </p:txBody>
      </p:sp>
      <p:sp>
        <p:nvSpPr>
          <p:cNvPr id="3" name="AutoShape 7"/>
          <p:cNvSpPr>
            <a:spLocks noChangeArrowheads="1"/>
          </p:cNvSpPr>
          <p:nvPr/>
        </p:nvSpPr>
        <p:spPr bwMode="auto">
          <a:xfrm>
            <a:off x="2608263" y="1398588"/>
            <a:ext cx="5170487" cy="3313112"/>
          </a:xfrm>
          <a:prstGeom prst="roundRect">
            <a:avLst>
              <a:gd name="adj" fmla="val 16667"/>
            </a:avLst>
          </a:prstGeom>
          <a:noFill/>
          <a:ln w="9525">
            <a:solidFill>
              <a:schemeClr val="accent1">
                <a:lumMod val="40000"/>
                <a:lumOff val="60000"/>
              </a:schemeClr>
            </a:solidFill>
            <a:round/>
            <a:headEnd/>
            <a:tailEnd/>
          </a:ln>
          <a:effectLst/>
        </p:spPr>
        <p:txBody>
          <a:bodyPr wrap="none" lIns="137160" tIns="68580" rIns="137160" bIns="6858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pt-BR" altLang="pt-BR" sz="3000" dirty="0">
                <a:solidFill>
                  <a:schemeClr val="accent1">
                    <a:lumMod val="75000"/>
                  </a:schemeClr>
                </a:solidFill>
                <a:latin typeface="+mn-lt"/>
              </a:rPr>
              <a:t>Fabricante, construtor,</a:t>
            </a:r>
          </a:p>
          <a:p>
            <a:pPr algn="ctr" eaLnBrk="1" hangingPunct="1">
              <a:defRPr/>
            </a:pPr>
            <a:r>
              <a:rPr lang="pt-BR" altLang="pt-BR" sz="3000" dirty="0">
                <a:solidFill>
                  <a:schemeClr val="accent1">
                    <a:lumMod val="75000"/>
                  </a:schemeClr>
                </a:solidFill>
                <a:latin typeface="+mn-lt"/>
              </a:rPr>
              <a:t>produtor, importador</a:t>
            </a:r>
          </a:p>
          <a:p>
            <a:pPr algn="ctr" eaLnBrk="1" hangingPunct="1">
              <a:defRPr/>
            </a:pPr>
            <a:r>
              <a:rPr lang="pt-BR" altLang="pt-BR" sz="3000" dirty="0">
                <a:solidFill>
                  <a:schemeClr val="accent1">
                    <a:lumMod val="75000"/>
                  </a:schemeClr>
                </a:solidFill>
                <a:latin typeface="+mn-lt"/>
              </a:rPr>
              <a:t>+</a:t>
            </a:r>
          </a:p>
          <a:p>
            <a:pPr algn="ctr" eaLnBrk="1" hangingPunct="1">
              <a:defRPr/>
            </a:pPr>
            <a:r>
              <a:rPr lang="pt-BR" altLang="pt-BR" sz="3000" dirty="0">
                <a:solidFill>
                  <a:schemeClr val="accent1">
                    <a:lumMod val="75000"/>
                  </a:schemeClr>
                </a:solidFill>
                <a:latin typeface="+mn-lt"/>
              </a:rPr>
              <a:t>Empresário</a:t>
            </a:r>
          </a:p>
          <a:p>
            <a:pPr algn="ctr" eaLnBrk="1" hangingPunct="1">
              <a:defRPr/>
            </a:pPr>
            <a:endParaRPr lang="pt-BR" altLang="pt-BR" sz="3000" dirty="0">
              <a:solidFill>
                <a:schemeClr val="accent1">
                  <a:lumMod val="75000"/>
                </a:schemeClr>
              </a:solidFill>
              <a:latin typeface="+mn-lt"/>
            </a:endParaRPr>
          </a:p>
          <a:p>
            <a:pPr algn="ctr" eaLnBrk="1" hangingPunct="1">
              <a:defRPr/>
            </a:pPr>
            <a:r>
              <a:rPr lang="pt-BR" altLang="pt-BR" sz="3000" dirty="0">
                <a:solidFill>
                  <a:schemeClr val="accent1">
                    <a:lumMod val="75000"/>
                  </a:schemeClr>
                </a:solidFill>
                <a:latin typeface="+mn-lt"/>
              </a:rPr>
              <a:t>Responsabilidade Principal</a:t>
            </a:r>
          </a:p>
          <a:p>
            <a:pPr algn="ctr" eaLnBrk="1" hangingPunct="1">
              <a:defRPr/>
            </a:pPr>
            <a:r>
              <a:rPr lang="pt-BR" altLang="pt-BR" sz="3000" dirty="0">
                <a:solidFill>
                  <a:schemeClr val="accent1">
                    <a:lumMod val="75000"/>
                  </a:schemeClr>
                </a:solidFill>
                <a:latin typeface="+mn-lt"/>
              </a:rPr>
              <a:t>Solidária E Objetiva</a:t>
            </a:r>
          </a:p>
        </p:txBody>
      </p:sp>
      <p:sp>
        <p:nvSpPr>
          <p:cNvPr id="4" name="AutoShape 10"/>
          <p:cNvSpPr>
            <a:spLocks noChangeArrowheads="1"/>
          </p:cNvSpPr>
          <p:nvPr/>
        </p:nvSpPr>
        <p:spPr bwMode="auto">
          <a:xfrm>
            <a:off x="8270875" y="1327150"/>
            <a:ext cx="4635500" cy="3379788"/>
          </a:xfrm>
          <a:prstGeom prst="roundRect">
            <a:avLst>
              <a:gd name="adj" fmla="val 16667"/>
            </a:avLst>
          </a:prstGeom>
          <a:noFill/>
          <a:ln w="9525">
            <a:solidFill>
              <a:schemeClr val="accent1">
                <a:lumMod val="40000"/>
                <a:lumOff val="60000"/>
              </a:schemeClr>
            </a:solidFill>
            <a:round/>
            <a:headEnd/>
            <a:tailEnd/>
          </a:ln>
          <a:effectLst/>
        </p:spPr>
        <p:txBody>
          <a:bodyPr wrap="none" lIns="137160" tIns="68580" rIns="137160" bIns="6858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pt-BR" altLang="pt-BR" sz="3000" dirty="0">
                <a:solidFill>
                  <a:schemeClr val="accent1">
                    <a:lumMod val="75000"/>
                  </a:schemeClr>
                </a:solidFill>
                <a:latin typeface="+mn-lt"/>
              </a:rPr>
              <a:t>Vício Sanado </a:t>
            </a:r>
          </a:p>
          <a:p>
            <a:pPr algn="ctr" eaLnBrk="1" hangingPunct="1">
              <a:defRPr/>
            </a:pPr>
            <a:r>
              <a:rPr lang="pt-BR" altLang="pt-BR" sz="3000" dirty="0">
                <a:solidFill>
                  <a:schemeClr val="accent1">
                    <a:lumMod val="75000"/>
                  </a:schemeClr>
                </a:solidFill>
                <a:latin typeface="+mn-lt"/>
              </a:rPr>
              <a:t>Em 30 Dias</a:t>
            </a:r>
          </a:p>
          <a:p>
            <a:pPr algn="ctr" eaLnBrk="1" hangingPunct="1">
              <a:defRPr/>
            </a:pPr>
            <a:r>
              <a:rPr lang="pt-BR" altLang="pt-BR" sz="3000" dirty="0">
                <a:solidFill>
                  <a:schemeClr val="accent1">
                    <a:lumMod val="75000"/>
                  </a:schemeClr>
                </a:solidFill>
                <a:latin typeface="+mn-lt"/>
              </a:rPr>
              <a:t>(Faculdade  Consumidor)</a:t>
            </a:r>
          </a:p>
          <a:p>
            <a:pPr algn="ctr" eaLnBrk="1" hangingPunct="1">
              <a:defRPr/>
            </a:pPr>
            <a:r>
              <a:rPr lang="pt-BR" altLang="pt-BR" sz="3000" dirty="0">
                <a:solidFill>
                  <a:schemeClr val="accent1">
                    <a:lumMod val="75000"/>
                  </a:schemeClr>
                </a:solidFill>
                <a:latin typeface="+mn-lt"/>
              </a:rPr>
              <a:t>ou</a:t>
            </a:r>
          </a:p>
          <a:p>
            <a:pPr algn="ctr" eaLnBrk="1" hangingPunct="1">
              <a:defRPr/>
            </a:pPr>
            <a:r>
              <a:rPr lang="pt-BR" altLang="pt-BR" sz="3000" dirty="0">
                <a:solidFill>
                  <a:schemeClr val="accent1">
                    <a:lumMod val="75000"/>
                  </a:schemeClr>
                </a:solidFill>
                <a:latin typeface="+mn-lt"/>
              </a:rPr>
              <a:t>Substituição do Produto</a:t>
            </a:r>
          </a:p>
          <a:p>
            <a:pPr algn="ctr" eaLnBrk="1" hangingPunct="1">
              <a:defRPr/>
            </a:pPr>
            <a:r>
              <a:rPr lang="pt-BR" altLang="pt-BR" sz="3000" dirty="0">
                <a:solidFill>
                  <a:schemeClr val="accent1">
                    <a:lumMod val="75000"/>
                  </a:schemeClr>
                </a:solidFill>
                <a:latin typeface="+mn-lt"/>
              </a:rPr>
              <a:t>Devolução Quantia Paga</a:t>
            </a:r>
          </a:p>
          <a:p>
            <a:pPr algn="ctr" eaLnBrk="1" hangingPunct="1">
              <a:defRPr/>
            </a:pPr>
            <a:r>
              <a:rPr lang="pt-BR" altLang="pt-BR" sz="3000" dirty="0">
                <a:solidFill>
                  <a:schemeClr val="accent1">
                    <a:lumMod val="75000"/>
                  </a:schemeClr>
                </a:solidFill>
                <a:latin typeface="+mn-lt"/>
              </a:rPr>
              <a:t>Abatimento Proporcional</a:t>
            </a:r>
          </a:p>
        </p:txBody>
      </p:sp>
      <p:sp>
        <p:nvSpPr>
          <p:cNvPr id="5" name="Rectangle 18"/>
          <p:cNvSpPr>
            <a:spLocks noChangeArrowheads="1"/>
          </p:cNvSpPr>
          <p:nvPr/>
        </p:nvSpPr>
        <p:spPr bwMode="auto">
          <a:xfrm>
            <a:off x="169863" y="5734050"/>
            <a:ext cx="12890500" cy="539750"/>
          </a:xfrm>
          <a:prstGeom prst="rect">
            <a:avLst/>
          </a:prstGeom>
          <a:noFill/>
          <a:ln w="9525">
            <a:solidFill>
              <a:schemeClr val="accent1">
                <a:lumMod val="40000"/>
                <a:lumOff val="60000"/>
              </a:schemeClr>
            </a:solidFill>
            <a:miter lim="800000"/>
            <a:headEnd/>
            <a:tailEnd/>
          </a:ln>
          <a:effectLst/>
        </p:spPr>
        <p:txBody>
          <a:bodyPr wrap="none" lIns="137160" tIns="68580" rIns="137160" bIns="6858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150000"/>
              </a:lnSpc>
              <a:defRPr/>
            </a:pPr>
            <a:endParaRPr lang="pt-BR" altLang="pt-BR" sz="3000" dirty="0">
              <a:solidFill>
                <a:schemeClr val="accent1">
                  <a:lumMod val="75000"/>
                </a:schemeClr>
              </a:solidFill>
              <a:latin typeface="+mn-lt"/>
            </a:endParaRPr>
          </a:p>
          <a:p>
            <a:pPr algn="ctr" eaLnBrk="1" hangingPunct="1">
              <a:lnSpc>
                <a:spcPct val="150000"/>
              </a:lnSpc>
              <a:defRPr/>
            </a:pPr>
            <a:endParaRPr lang="pt-BR" altLang="pt-BR" sz="3000" dirty="0">
              <a:solidFill>
                <a:schemeClr val="accent1">
                  <a:lumMod val="75000"/>
                </a:schemeClr>
              </a:solidFill>
              <a:latin typeface="+mn-lt"/>
            </a:endParaRPr>
          </a:p>
          <a:p>
            <a:pPr algn="ctr" eaLnBrk="1" hangingPunct="1">
              <a:lnSpc>
                <a:spcPct val="150000"/>
              </a:lnSpc>
              <a:defRPr/>
            </a:pPr>
            <a:r>
              <a:rPr lang="pt-BR" altLang="pt-BR" sz="3000" dirty="0">
                <a:solidFill>
                  <a:schemeClr val="accent1">
                    <a:lumMod val="75000"/>
                  </a:schemeClr>
                </a:solidFill>
                <a:latin typeface="+mn-lt"/>
              </a:rPr>
              <a:t>Prazos para a Reparação do Vício Qualidade:</a:t>
            </a:r>
          </a:p>
          <a:p>
            <a:pPr algn="ctr" eaLnBrk="1" hangingPunct="1">
              <a:lnSpc>
                <a:spcPct val="150000"/>
              </a:lnSpc>
              <a:defRPr/>
            </a:pPr>
            <a:endParaRPr lang="pt-BR" altLang="pt-BR" sz="3000" dirty="0">
              <a:solidFill>
                <a:schemeClr val="accent1">
                  <a:lumMod val="75000"/>
                </a:schemeClr>
              </a:solidFill>
              <a:latin typeface="+mn-lt"/>
            </a:endParaRPr>
          </a:p>
          <a:p>
            <a:pPr algn="ctr" eaLnBrk="1" hangingPunct="1">
              <a:lnSpc>
                <a:spcPct val="150000"/>
              </a:lnSpc>
              <a:defRPr/>
            </a:pPr>
            <a:endParaRPr lang="pt-BR" altLang="pt-BR" sz="3000" dirty="0">
              <a:solidFill>
                <a:schemeClr val="accent1">
                  <a:lumMod val="75000"/>
                </a:schemeClr>
              </a:solidFill>
              <a:latin typeface="+mn-lt"/>
            </a:endParaRPr>
          </a:p>
        </p:txBody>
      </p:sp>
      <p:cxnSp>
        <p:nvCxnSpPr>
          <p:cNvPr id="7" name="Conector de seta reta 2"/>
          <p:cNvCxnSpPr/>
          <p:nvPr/>
        </p:nvCxnSpPr>
        <p:spPr>
          <a:xfrm>
            <a:off x="125413" y="7205663"/>
            <a:ext cx="12744450" cy="0"/>
          </a:xfrm>
          <a:prstGeom prst="straightConnector1">
            <a:avLst/>
          </a:prstGeom>
          <a:ln w="19050">
            <a:solidFill>
              <a:schemeClr val="accent1">
                <a:lumMod val="40000"/>
                <a:lumOff val="60000"/>
              </a:schemeClr>
            </a:solidFill>
            <a:prstDash val="sysDash"/>
            <a:tailEnd type="arrow"/>
          </a:ln>
          <a:effectLst/>
        </p:spPr>
        <p:style>
          <a:lnRef idx="1">
            <a:schemeClr val="accent1"/>
          </a:lnRef>
          <a:fillRef idx="0">
            <a:schemeClr val="accent1"/>
          </a:fillRef>
          <a:effectRef idx="0">
            <a:schemeClr val="accent1"/>
          </a:effectRef>
          <a:fontRef idx="minor">
            <a:schemeClr val="tx1"/>
          </a:fontRef>
        </p:style>
      </p:cxnSp>
      <p:sp>
        <p:nvSpPr>
          <p:cNvPr id="8" name="Retângulo 4"/>
          <p:cNvSpPr>
            <a:spLocks noChangeArrowheads="1"/>
          </p:cNvSpPr>
          <p:nvPr/>
        </p:nvSpPr>
        <p:spPr bwMode="auto">
          <a:xfrm>
            <a:off x="233363" y="7519988"/>
            <a:ext cx="4321175" cy="1984375"/>
          </a:xfrm>
          <a:prstGeom prst="rect">
            <a:avLst/>
          </a:prstGeom>
          <a:noFill/>
          <a:ln w="9525">
            <a:solidFill>
              <a:schemeClr val="accent1">
                <a:lumMod val="40000"/>
                <a:lumOff val="60000"/>
              </a:schemeClr>
            </a:solidFill>
            <a:miter lim="800000"/>
            <a:headEnd/>
            <a:tailEnd/>
          </a:ln>
          <a:effectLst/>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pt-BR" altLang="pt-BR" sz="3000" dirty="0">
                <a:solidFill>
                  <a:schemeClr val="accent1">
                    <a:lumMod val="75000"/>
                  </a:schemeClr>
                </a:solidFill>
                <a:latin typeface="+mn-lt"/>
              </a:rPr>
              <a:t>30 Dias (Não Duráveis)  </a:t>
            </a:r>
          </a:p>
          <a:p>
            <a:pPr algn="ctr" eaLnBrk="1" hangingPunct="1">
              <a:defRPr/>
            </a:pPr>
            <a:r>
              <a:rPr lang="pt-BR" altLang="pt-BR" sz="3000" dirty="0">
                <a:solidFill>
                  <a:schemeClr val="accent1">
                    <a:lumMod val="75000"/>
                  </a:schemeClr>
                </a:solidFill>
                <a:latin typeface="+mn-lt"/>
              </a:rPr>
              <a:t>90 Dias (Duráveis) </a:t>
            </a:r>
          </a:p>
          <a:p>
            <a:pPr algn="ctr" eaLnBrk="1" hangingPunct="1">
              <a:defRPr/>
            </a:pPr>
            <a:r>
              <a:rPr lang="pt-BR" altLang="pt-BR" sz="3000" dirty="0">
                <a:solidFill>
                  <a:schemeClr val="accent1">
                    <a:lumMod val="75000"/>
                  </a:schemeClr>
                </a:solidFill>
                <a:latin typeface="+mn-lt"/>
              </a:rPr>
              <a:t>Da Entrega </a:t>
            </a:r>
          </a:p>
          <a:p>
            <a:pPr algn="ctr" eaLnBrk="1" hangingPunct="1">
              <a:defRPr/>
            </a:pPr>
            <a:r>
              <a:rPr lang="pt-BR" altLang="pt-BR" sz="3000" dirty="0">
                <a:solidFill>
                  <a:schemeClr val="accent1">
                    <a:lumMod val="75000"/>
                  </a:schemeClr>
                </a:solidFill>
                <a:latin typeface="+mn-lt"/>
              </a:rPr>
              <a:t>Obrigatório e Ilimitada</a:t>
            </a:r>
          </a:p>
        </p:txBody>
      </p:sp>
      <p:sp>
        <p:nvSpPr>
          <p:cNvPr id="9" name="Retângulo 14"/>
          <p:cNvSpPr>
            <a:spLocks noChangeArrowheads="1"/>
          </p:cNvSpPr>
          <p:nvPr/>
        </p:nvSpPr>
        <p:spPr bwMode="auto">
          <a:xfrm>
            <a:off x="5192713" y="7519988"/>
            <a:ext cx="3248025" cy="1984375"/>
          </a:xfrm>
          <a:prstGeom prst="rect">
            <a:avLst/>
          </a:prstGeom>
          <a:noFill/>
          <a:ln w="9525">
            <a:solidFill>
              <a:schemeClr val="accent1">
                <a:lumMod val="40000"/>
                <a:lumOff val="60000"/>
              </a:schemeClr>
            </a:solidFill>
            <a:miter lim="800000"/>
            <a:headEnd/>
            <a:tailEnd/>
          </a:ln>
          <a:effectLst/>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pt-BR" altLang="pt-BR" sz="3000" dirty="0">
                <a:solidFill>
                  <a:schemeClr val="accent1">
                    <a:lumMod val="75000"/>
                  </a:schemeClr>
                </a:solidFill>
                <a:latin typeface="+mn-lt"/>
              </a:rPr>
              <a:t>Regra:</a:t>
            </a:r>
          </a:p>
          <a:p>
            <a:pPr algn="ctr" eaLnBrk="1" hangingPunct="1">
              <a:defRPr/>
            </a:pPr>
            <a:r>
              <a:rPr lang="pt-BR" altLang="pt-BR" sz="3000" dirty="0">
                <a:solidFill>
                  <a:schemeClr val="accent1">
                    <a:lumMod val="75000"/>
                  </a:schemeClr>
                </a:solidFill>
                <a:latin typeface="+mn-lt"/>
              </a:rPr>
              <a:t>Opcional e</a:t>
            </a:r>
          </a:p>
          <a:p>
            <a:pPr algn="ctr" eaLnBrk="1" hangingPunct="1">
              <a:defRPr/>
            </a:pPr>
            <a:r>
              <a:rPr lang="pt-BR" altLang="pt-BR" sz="3000" dirty="0">
                <a:solidFill>
                  <a:schemeClr val="accent1">
                    <a:lumMod val="75000"/>
                  </a:schemeClr>
                </a:solidFill>
                <a:latin typeface="+mn-lt"/>
              </a:rPr>
              <a:t> Admissão De Limitação</a:t>
            </a:r>
          </a:p>
        </p:txBody>
      </p:sp>
      <p:sp>
        <p:nvSpPr>
          <p:cNvPr id="10" name="Retângulo 16"/>
          <p:cNvSpPr>
            <a:spLocks noChangeArrowheads="1"/>
          </p:cNvSpPr>
          <p:nvPr/>
        </p:nvSpPr>
        <p:spPr bwMode="auto">
          <a:xfrm>
            <a:off x="503238" y="6554788"/>
            <a:ext cx="3613150" cy="600075"/>
          </a:xfrm>
          <a:prstGeom prst="rect">
            <a:avLst/>
          </a:prstGeom>
          <a:noFill/>
          <a:ln w="9525">
            <a:solidFill>
              <a:schemeClr val="accent1">
                <a:lumMod val="40000"/>
                <a:lumOff val="60000"/>
              </a:schemeClr>
            </a:solidFill>
            <a:miter lim="800000"/>
            <a:headEnd/>
            <a:tailEnd/>
          </a:ln>
          <a:effectLst/>
        </p:spPr>
        <p:txBody>
          <a:bodyPr lIns="137160" tIns="68580" rIns="137160" bIns="6858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defRPr/>
            </a:pPr>
            <a:r>
              <a:rPr lang="pt-BR" altLang="pt-BR" sz="3000" dirty="0">
                <a:solidFill>
                  <a:schemeClr val="accent1">
                    <a:lumMod val="75000"/>
                  </a:schemeClr>
                </a:solidFill>
                <a:latin typeface="+mn-lt"/>
                <a:cs typeface="Verdana"/>
              </a:rPr>
              <a:t>Garantia Legal</a:t>
            </a:r>
          </a:p>
        </p:txBody>
      </p:sp>
      <p:sp>
        <p:nvSpPr>
          <p:cNvPr id="11" name="Retângulo 17"/>
          <p:cNvSpPr>
            <a:spLocks noChangeArrowheads="1"/>
          </p:cNvSpPr>
          <p:nvPr/>
        </p:nvSpPr>
        <p:spPr bwMode="auto">
          <a:xfrm>
            <a:off x="4700588" y="6583363"/>
            <a:ext cx="4643437" cy="600075"/>
          </a:xfrm>
          <a:prstGeom prst="rect">
            <a:avLst/>
          </a:prstGeom>
          <a:noFill/>
          <a:ln w="9525">
            <a:solidFill>
              <a:schemeClr val="accent1">
                <a:lumMod val="40000"/>
                <a:lumOff val="60000"/>
              </a:schemeClr>
            </a:solidFill>
            <a:miter lim="800000"/>
            <a:headEnd/>
            <a:tailEnd/>
          </a:ln>
          <a:effectLst/>
        </p:spPr>
        <p:txBody>
          <a:bodyPr lIns="137160" tIns="68580" rIns="137160" bIns="6858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defRPr/>
            </a:pPr>
            <a:r>
              <a:rPr lang="pt-BR" altLang="pt-BR" sz="3000" dirty="0">
                <a:solidFill>
                  <a:schemeClr val="accent1">
                    <a:lumMod val="75000"/>
                  </a:schemeClr>
                </a:solidFill>
                <a:latin typeface="+mn-lt"/>
                <a:cs typeface="Verdana"/>
              </a:rPr>
              <a:t>Garantia Contratual</a:t>
            </a:r>
          </a:p>
        </p:txBody>
      </p:sp>
      <p:sp>
        <p:nvSpPr>
          <p:cNvPr id="12" name="Retângulo 18"/>
          <p:cNvSpPr>
            <a:spLocks noChangeArrowheads="1"/>
          </p:cNvSpPr>
          <p:nvPr/>
        </p:nvSpPr>
        <p:spPr bwMode="auto">
          <a:xfrm>
            <a:off x="9197975" y="6569075"/>
            <a:ext cx="4319588" cy="600075"/>
          </a:xfrm>
          <a:prstGeom prst="rect">
            <a:avLst/>
          </a:prstGeom>
          <a:noFill/>
          <a:ln w="9525">
            <a:solidFill>
              <a:schemeClr val="accent1">
                <a:lumMod val="40000"/>
                <a:lumOff val="60000"/>
              </a:schemeClr>
            </a:solidFill>
            <a:miter lim="800000"/>
            <a:headEnd/>
            <a:tailEnd/>
          </a:ln>
          <a:effectLst/>
        </p:spPr>
        <p:txBody>
          <a:bodyPr lIns="137160" tIns="68580" rIns="137160" bIns="6858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defRPr/>
            </a:pPr>
            <a:r>
              <a:rPr lang="pt-BR" altLang="pt-BR" sz="3000" dirty="0">
                <a:solidFill>
                  <a:schemeClr val="accent1">
                    <a:lumMod val="75000"/>
                  </a:schemeClr>
                </a:solidFill>
                <a:latin typeface="+mn-lt"/>
                <a:cs typeface="Verdana"/>
              </a:rPr>
              <a:t>Garantia Estendida</a:t>
            </a:r>
          </a:p>
        </p:txBody>
      </p:sp>
      <p:sp>
        <p:nvSpPr>
          <p:cNvPr id="13" name="Retângulo 19"/>
          <p:cNvSpPr>
            <a:spLocks noChangeArrowheads="1"/>
          </p:cNvSpPr>
          <p:nvPr/>
        </p:nvSpPr>
        <p:spPr bwMode="auto">
          <a:xfrm>
            <a:off x="9199563" y="7623175"/>
            <a:ext cx="3886200" cy="1984375"/>
          </a:xfrm>
          <a:prstGeom prst="rect">
            <a:avLst/>
          </a:prstGeom>
          <a:noFill/>
          <a:ln w="9525">
            <a:solidFill>
              <a:schemeClr val="accent1">
                <a:lumMod val="40000"/>
                <a:lumOff val="60000"/>
              </a:schemeClr>
            </a:solidFill>
            <a:miter lim="800000"/>
            <a:headEnd/>
            <a:tailEnd/>
          </a:ln>
          <a:effectLst/>
        </p:spPr>
        <p:txBody>
          <a:bodyPr lIns="137160" tIns="68580" rIns="137160" bIns="6858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defRPr/>
            </a:pPr>
            <a:r>
              <a:rPr lang="pt-BR" altLang="pt-BR" sz="3000" dirty="0">
                <a:solidFill>
                  <a:schemeClr val="accent1">
                    <a:lumMod val="75000"/>
                  </a:schemeClr>
                </a:solidFill>
                <a:latin typeface="+mn-lt"/>
                <a:cs typeface="Verdana"/>
              </a:rPr>
              <a:t>Seguro: Proposta ao Consumidor</a:t>
            </a:r>
          </a:p>
          <a:p>
            <a:pPr algn="ctr" eaLnBrk="1" hangingPunct="1">
              <a:spcBef>
                <a:spcPct val="0"/>
              </a:spcBef>
              <a:buFontTx/>
              <a:buNone/>
              <a:defRPr/>
            </a:pPr>
            <a:r>
              <a:rPr lang="pt-BR" altLang="pt-BR" sz="3000" dirty="0">
                <a:solidFill>
                  <a:schemeClr val="accent1">
                    <a:lumMod val="75000"/>
                  </a:schemeClr>
                </a:solidFill>
                <a:latin typeface="+mn-lt"/>
                <a:cs typeface="Verdana"/>
              </a:rPr>
              <a:t>Res. 296/13 CNSP</a:t>
            </a:r>
          </a:p>
          <a:p>
            <a:pPr algn="ctr" eaLnBrk="1" hangingPunct="1">
              <a:spcBef>
                <a:spcPct val="0"/>
              </a:spcBef>
              <a:buFontTx/>
              <a:buNone/>
              <a:defRPr/>
            </a:pPr>
            <a:r>
              <a:rPr lang="pt-BR" altLang="pt-BR" sz="3000" dirty="0">
                <a:solidFill>
                  <a:schemeClr val="accent1">
                    <a:lumMod val="75000"/>
                  </a:schemeClr>
                </a:solidFill>
                <a:latin typeface="+mn-lt"/>
                <a:cs typeface="Verdana"/>
              </a:rPr>
              <a:t>Novas Regras</a:t>
            </a:r>
          </a:p>
        </p:txBody>
      </p:sp>
      <p:cxnSp>
        <p:nvCxnSpPr>
          <p:cNvPr id="14" name="Conector reto 6"/>
          <p:cNvCxnSpPr>
            <a:cxnSpLocks/>
          </p:cNvCxnSpPr>
          <p:nvPr/>
        </p:nvCxnSpPr>
        <p:spPr>
          <a:xfrm>
            <a:off x="4913313" y="6554788"/>
            <a:ext cx="0" cy="3341687"/>
          </a:xfrm>
          <a:prstGeom prst="line">
            <a:avLst/>
          </a:prstGeom>
          <a:ln>
            <a:solidFill>
              <a:schemeClr val="accent1">
                <a:lumMod val="40000"/>
                <a:lumOff val="60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5" name="Conector reto 20"/>
          <p:cNvCxnSpPr>
            <a:cxnSpLocks/>
          </p:cNvCxnSpPr>
          <p:nvPr/>
        </p:nvCxnSpPr>
        <p:spPr>
          <a:xfrm>
            <a:off x="9018588" y="6591300"/>
            <a:ext cx="0" cy="3305175"/>
          </a:xfrm>
          <a:prstGeom prst="line">
            <a:avLst/>
          </a:prstGeom>
          <a:ln>
            <a:solidFill>
              <a:schemeClr val="accent1">
                <a:lumMod val="40000"/>
                <a:lumOff val="60000"/>
              </a:schemeClr>
            </a:solidFill>
            <a:prstDash val="dash"/>
          </a:ln>
          <a:effectLst/>
        </p:spPr>
        <p:style>
          <a:lnRef idx="1">
            <a:schemeClr val="accent1"/>
          </a:lnRef>
          <a:fillRef idx="0">
            <a:schemeClr val="accent1"/>
          </a:fillRef>
          <a:effectRef idx="0">
            <a:schemeClr val="accent1"/>
          </a:effectRef>
          <a:fontRef idx="minor">
            <a:schemeClr val="tx1"/>
          </a:fontRef>
        </p:style>
      </p:cxnSp>
      <p:sp>
        <p:nvSpPr>
          <p:cNvPr id="16" name="AutoShape 7"/>
          <p:cNvSpPr>
            <a:spLocks noChangeArrowheads="1"/>
          </p:cNvSpPr>
          <p:nvPr/>
        </p:nvSpPr>
        <p:spPr bwMode="auto">
          <a:xfrm>
            <a:off x="248440" y="1471092"/>
            <a:ext cx="1712346" cy="3240360"/>
          </a:xfrm>
          <a:prstGeom prst="roundRect">
            <a:avLst>
              <a:gd name="adj" fmla="val 16667"/>
            </a:avLst>
          </a:prstGeom>
          <a:noFill/>
          <a:ln w="9525">
            <a:solidFill>
              <a:schemeClr val="accent1">
                <a:lumMod val="40000"/>
                <a:lumOff val="60000"/>
              </a:schemeClr>
            </a:solidFill>
            <a:round/>
            <a:headEnd/>
            <a:tailEnd/>
          </a:ln>
          <a:effectLst/>
          <a:scene3d>
            <a:camera prst="orthographicFront">
              <a:rot lat="0" lon="0" rev="0"/>
            </a:camera>
            <a:lightRig rig="balanced" dir="t">
              <a:rot lat="0" lon="0" rev="8700000"/>
            </a:lightRig>
          </a:scene3d>
          <a:sp3d>
            <a:bevelT w="190500" h="38100"/>
          </a:sp3d>
        </p:spPr>
        <p:txBody>
          <a:bodyPr wrap="none" lIns="137160" tIns="68580" rIns="137160" bIns="68580"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pt-BR" altLang="pt-BR" sz="3000" dirty="0">
                <a:solidFill>
                  <a:schemeClr val="accent1">
                    <a:lumMod val="75000"/>
                  </a:schemeClr>
                </a:solidFill>
                <a:latin typeface="+mn-lt"/>
              </a:rPr>
              <a:t>Vício</a:t>
            </a:r>
          </a:p>
          <a:p>
            <a:pPr algn="ctr" eaLnBrk="1" hangingPunct="1">
              <a:defRPr/>
            </a:pPr>
            <a:r>
              <a:rPr lang="pt-BR" altLang="pt-BR" sz="3000" dirty="0">
                <a:solidFill>
                  <a:schemeClr val="accent1">
                    <a:lumMod val="75000"/>
                  </a:schemeClr>
                </a:solidFill>
                <a:latin typeface="+mn-lt"/>
              </a:rPr>
              <a:t>Produto</a:t>
            </a:r>
          </a:p>
          <a:p>
            <a:pPr algn="ctr" eaLnBrk="1" hangingPunct="1">
              <a:defRPr/>
            </a:pPr>
            <a:r>
              <a:rPr lang="pt-BR" altLang="pt-BR" sz="3000" dirty="0">
                <a:solidFill>
                  <a:schemeClr val="accent1">
                    <a:lumMod val="75000"/>
                  </a:schemeClr>
                </a:solidFill>
                <a:latin typeface="+mn-lt"/>
              </a:rPr>
              <a:t>ou</a:t>
            </a:r>
          </a:p>
          <a:p>
            <a:pPr algn="ctr" eaLnBrk="1" hangingPunct="1">
              <a:defRPr/>
            </a:pPr>
            <a:r>
              <a:rPr lang="pt-BR" altLang="pt-BR" sz="3000" dirty="0">
                <a:solidFill>
                  <a:schemeClr val="accent1">
                    <a:lumMod val="75000"/>
                  </a:schemeClr>
                </a:solidFill>
                <a:latin typeface="+mn-lt"/>
              </a:rPr>
              <a:t>Serviço</a:t>
            </a:r>
          </a:p>
        </p:txBody>
      </p:sp>
      <p:sp>
        <p:nvSpPr>
          <p:cNvPr id="17" name="Seta em curva para cima 22"/>
          <p:cNvSpPr/>
          <p:nvPr/>
        </p:nvSpPr>
        <p:spPr>
          <a:xfrm>
            <a:off x="954088" y="4762500"/>
            <a:ext cx="2301875" cy="452438"/>
          </a:xfrm>
          <a:prstGeom prst="curvedUp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endParaRPr lang="pt-BR" dirty="0">
              <a:solidFill>
                <a:schemeClr val="accent1">
                  <a:lumMod val="75000"/>
                </a:schemeClr>
              </a:solidFill>
            </a:endParaRPr>
          </a:p>
        </p:txBody>
      </p:sp>
      <p:sp>
        <p:nvSpPr>
          <p:cNvPr id="18" name="Retângulo: Cantos Arredondados 17"/>
          <p:cNvSpPr/>
          <p:nvPr/>
        </p:nvSpPr>
        <p:spPr>
          <a:xfrm>
            <a:off x="3255963" y="4800600"/>
            <a:ext cx="4106862" cy="622300"/>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300" dirty="0" err="1">
                <a:solidFill>
                  <a:schemeClr val="accent1">
                    <a:lumMod val="75000"/>
                  </a:schemeClr>
                </a:solidFill>
              </a:rPr>
              <a:t>Arts</a:t>
            </a:r>
            <a:r>
              <a:rPr lang="pt-BR" sz="3300" dirty="0">
                <a:solidFill>
                  <a:schemeClr val="accent1">
                    <a:lumMod val="75000"/>
                  </a:schemeClr>
                </a:solidFill>
              </a:rPr>
              <a:t>. 18 e 20 CDC</a:t>
            </a:r>
          </a:p>
        </p:txBody>
      </p:sp>
      <p:sp>
        <p:nvSpPr>
          <p:cNvPr id="19" name="Retângulo: Cantos Arredondados 18"/>
          <p:cNvSpPr/>
          <p:nvPr/>
        </p:nvSpPr>
        <p:spPr>
          <a:xfrm>
            <a:off x="9375775" y="4775200"/>
            <a:ext cx="2425700" cy="623888"/>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300" dirty="0">
                <a:solidFill>
                  <a:schemeClr val="accent1">
                    <a:lumMod val="75000"/>
                  </a:schemeClr>
                </a:solidFill>
              </a:rPr>
              <a:t>Art. 19 CDC</a:t>
            </a:r>
          </a:p>
        </p:txBody>
      </p:sp>
      <p:sp>
        <p:nvSpPr>
          <p:cNvPr id="20" name="Retângulo: Cantos Arredondados 19"/>
          <p:cNvSpPr/>
          <p:nvPr/>
        </p:nvSpPr>
        <p:spPr>
          <a:xfrm>
            <a:off x="1181100" y="9561513"/>
            <a:ext cx="2425700" cy="622300"/>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300" dirty="0">
                <a:solidFill>
                  <a:schemeClr val="accent1">
                    <a:lumMod val="75000"/>
                  </a:schemeClr>
                </a:solidFill>
              </a:rPr>
              <a:t>Art. 26 CDC</a:t>
            </a:r>
          </a:p>
        </p:txBody>
      </p:sp>
      <p:sp>
        <p:nvSpPr>
          <p:cNvPr id="21" name="Retângulo: Cantos Arredondados 20"/>
          <p:cNvSpPr/>
          <p:nvPr/>
        </p:nvSpPr>
        <p:spPr>
          <a:xfrm>
            <a:off x="5603875" y="9561513"/>
            <a:ext cx="2425700" cy="622300"/>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300" dirty="0">
                <a:solidFill>
                  <a:schemeClr val="accent1">
                    <a:lumMod val="75000"/>
                  </a:schemeClr>
                </a:solidFill>
              </a:rPr>
              <a:t>Art. 50 </a:t>
            </a:r>
            <a:r>
              <a:rPr lang="pt-BR" sz="3300" dirty="0" err="1">
                <a:solidFill>
                  <a:schemeClr val="accent1">
                    <a:lumMod val="75000"/>
                  </a:schemeClr>
                </a:solidFill>
              </a:rPr>
              <a:t>Cdc</a:t>
            </a:r>
            <a:endParaRPr lang="pt-BR" sz="3300"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234950" y="347663"/>
            <a:ext cx="9359900" cy="647700"/>
          </a:xfrm>
        </p:spPr>
        <p:txBody>
          <a:bodyPr/>
          <a:lstStyle/>
          <a:p>
            <a:pPr eaLnBrk="1" hangingPunct="1">
              <a:defRPr/>
            </a:pPr>
            <a:r>
              <a:rPr lang="pt-BR" dirty="0"/>
              <a:t>Responsabilidade Subjetiva e Objetiva</a:t>
            </a:r>
          </a:p>
        </p:txBody>
      </p:sp>
      <p:sp>
        <p:nvSpPr>
          <p:cNvPr id="3" name="Rectangle 2"/>
          <p:cNvSpPr txBox="1">
            <a:spLocks noChangeArrowheads="1"/>
          </p:cNvSpPr>
          <p:nvPr/>
        </p:nvSpPr>
        <p:spPr bwMode="auto">
          <a:xfrm>
            <a:off x="4584700" y="2260600"/>
            <a:ext cx="4538663" cy="592138"/>
          </a:xfrm>
          <a:prstGeom prst="rect">
            <a:avLst/>
          </a:prstGeom>
          <a:noFill/>
          <a:ln>
            <a:solidFill>
              <a:schemeClr val="accent1">
                <a:lumMod val="40000"/>
                <a:lumOff val="60000"/>
              </a:schemeClr>
            </a:solidFill>
          </a:ln>
        </p:spPr>
        <p:txBody>
          <a:bodyPr lIns="137160" tIns="68580" rIns="137160" bIns="68580"/>
          <a:lstStyle>
            <a:lvl1pPr algn="ctr" rtl="0" eaLnBrk="1" fontAlgn="base" hangingPunct="1">
              <a:spcBef>
                <a:spcPct val="0"/>
              </a:spcBef>
              <a:spcAft>
                <a:spcPct val="0"/>
              </a:spcAft>
              <a:defRPr sz="4951" kern="1200">
                <a:solidFill>
                  <a:schemeClr val="tx1"/>
                </a:solidFill>
                <a:latin typeface="+mj-lt"/>
                <a:ea typeface="+mj-ea"/>
                <a:cs typeface="+mj-cs"/>
              </a:defRPr>
            </a:lvl1pPr>
            <a:lvl2pPr algn="ctr" rtl="0" eaLnBrk="1" fontAlgn="base" hangingPunct="1">
              <a:spcBef>
                <a:spcPct val="0"/>
              </a:spcBef>
              <a:spcAft>
                <a:spcPct val="0"/>
              </a:spcAft>
              <a:defRPr sz="4951">
                <a:solidFill>
                  <a:schemeClr val="tx1"/>
                </a:solidFill>
                <a:latin typeface="Calibri" pitchFamily="34" charset="0"/>
              </a:defRPr>
            </a:lvl2pPr>
            <a:lvl3pPr algn="ctr" rtl="0" eaLnBrk="1" fontAlgn="base" hangingPunct="1">
              <a:spcBef>
                <a:spcPct val="0"/>
              </a:spcBef>
              <a:spcAft>
                <a:spcPct val="0"/>
              </a:spcAft>
              <a:defRPr sz="4951">
                <a:solidFill>
                  <a:schemeClr val="tx1"/>
                </a:solidFill>
                <a:latin typeface="Calibri" pitchFamily="34" charset="0"/>
              </a:defRPr>
            </a:lvl3pPr>
            <a:lvl4pPr algn="ctr" rtl="0" eaLnBrk="1" fontAlgn="base" hangingPunct="1">
              <a:spcBef>
                <a:spcPct val="0"/>
              </a:spcBef>
              <a:spcAft>
                <a:spcPct val="0"/>
              </a:spcAft>
              <a:defRPr sz="4951">
                <a:solidFill>
                  <a:schemeClr val="tx1"/>
                </a:solidFill>
                <a:latin typeface="Calibri" pitchFamily="34" charset="0"/>
              </a:defRPr>
            </a:lvl4pPr>
            <a:lvl5pPr algn="ctr" rtl="0" eaLnBrk="1" fontAlgn="base" hangingPunct="1">
              <a:spcBef>
                <a:spcPct val="0"/>
              </a:spcBef>
              <a:spcAft>
                <a:spcPct val="0"/>
              </a:spcAft>
              <a:defRPr sz="4951">
                <a:solidFill>
                  <a:schemeClr val="tx1"/>
                </a:solidFill>
                <a:latin typeface="Calibri" pitchFamily="34" charset="0"/>
              </a:defRPr>
            </a:lvl5pPr>
            <a:lvl6pPr marL="514287" algn="ctr" rtl="0" eaLnBrk="1" fontAlgn="base" hangingPunct="1">
              <a:spcBef>
                <a:spcPct val="0"/>
              </a:spcBef>
              <a:spcAft>
                <a:spcPct val="0"/>
              </a:spcAft>
              <a:defRPr sz="4951">
                <a:solidFill>
                  <a:schemeClr val="tx1"/>
                </a:solidFill>
                <a:latin typeface="Calibri" pitchFamily="34" charset="0"/>
              </a:defRPr>
            </a:lvl6pPr>
            <a:lvl7pPr marL="1028573" algn="ctr" rtl="0" eaLnBrk="1" fontAlgn="base" hangingPunct="1">
              <a:spcBef>
                <a:spcPct val="0"/>
              </a:spcBef>
              <a:spcAft>
                <a:spcPct val="0"/>
              </a:spcAft>
              <a:defRPr sz="4951">
                <a:solidFill>
                  <a:schemeClr val="tx1"/>
                </a:solidFill>
                <a:latin typeface="Calibri" pitchFamily="34" charset="0"/>
              </a:defRPr>
            </a:lvl7pPr>
            <a:lvl8pPr marL="1542859" algn="ctr" rtl="0" eaLnBrk="1" fontAlgn="base" hangingPunct="1">
              <a:spcBef>
                <a:spcPct val="0"/>
              </a:spcBef>
              <a:spcAft>
                <a:spcPct val="0"/>
              </a:spcAft>
              <a:defRPr sz="4951">
                <a:solidFill>
                  <a:schemeClr val="tx1"/>
                </a:solidFill>
                <a:latin typeface="Calibri" pitchFamily="34" charset="0"/>
              </a:defRPr>
            </a:lvl8pPr>
            <a:lvl9pPr marL="2057144" algn="ctr" rtl="0" eaLnBrk="1" fontAlgn="base" hangingPunct="1">
              <a:spcBef>
                <a:spcPct val="0"/>
              </a:spcBef>
              <a:spcAft>
                <a:spcPct val="0"/>
              </a:spcAft>
              <a:defRPr sz="4951">
                <a:solidFill>
                  <a:schemeClr val="tx1"/>
                </a:solidFill>
                <a:latin typeface="Calibri" pitchFamily="34" charset="0"/>
              </a:defRPr>
            </a:lvl9pPr>
          </a:lstStyle>
          <a:p>
            <a:pPr algn="l">
              <a:defRPr/>
            </a:pPr>
            <a:r>
              <a:rPr lang="pt-BR" sz="3000" dirty="0">
                <a:solidFill>
                  <a:schemeClr val="accent1">
                    <a:lumMod val="75000"/>
                  </a:schemeClr>
                </a:solidFill>
                <a:latin typeface="+mn-lt"/>
                <a:ea typeface="ＭＳ Ｐゴシック" charset="0"/>
                <a:cs typeface="Verdana"/>
              </a:rPr>
              <a:t> </a:t>
            </a:r>
            <a:r>
              <a:rPr lang="pt-BR" sz="3000" dirty="0" err="1">
                <a:solidFill>
                  <a:schemeClr val="accent1">
                    <a:lumMod val="75000"/>
                  </a:schemeClr>
                </a:solidFill>
                <a:latin typeface="+mn-lt"/>
                <a:ea typeface="ＭＳ Ｐゴシック" charset="0"/>
                <a:cs typeface="Verdana"/>
              </a:rPr>
              <a:t>Ex</a:t>
            </a:r>
            <a:r>
              <a:rPr lang="pt-BR" sz="3000" dirty="0">
                <a:solidFill>
                  <a:schemeClr val="accent1">
                    <a:lumMod val="75000"/>
                  </a:schemeClr>
                </a:solidFill>
                <a:latin typeface="+mn-lt"/>
                <a:ea typeface="ＭＳ Ｐゴシック" charset="0"/>
                <a:cs typeface="Verdana"/>
              </a:rPr>
              <a:t>: Colisão de veículos</a:t>
            </a:r>
          </a:p>
        </p:txBody>
      </p:sp>
      <p:sp>
        <p:nvSpPr>
          <p:cNvPr id="4" name="CaixaDeTexto 9"/>
          <p:cNvSpPr txBox="1">
            <a:spLocks noChangeArrowheads="1"/>
          </p:cNvSpPr>
          <p:nvPr/>
        </p:nvSpPr>
        <p:spPr bwMode="auto">
          <a:xfrm>
            <a:off x="2998788" y="8261350"/>
            <a:ext cx="7605712" cy="600075"/>
          </a:xfrm>
          <a:prstGeom prst="rect">
            <a:avLst/>
          </a:prstGeom>
          <a:noFill/>
          <a:ln w="9525">
            <a:solidFill>
              <a:schemeClr val="accent1">
                <a:lumMod val="40000"/>
                <a:lumOff val="60000"/>
              </a:schemeClr>
            </a:solidFill>
            <a:miter lim="800000"/>
            <a:headEnd/>
            <a:tailEnd/>
          </a:ln>
          <a:effectLst/>
        </p:spPr>
        <p:txBody>
          <a:bodyPr lIns="137160" tIns="68580" rIns="137160" bIns="68580">
            <a:spAutoFit/>
          </a:bodyPr>
          <a:lstStyle/>
          <a:p>
            <a:pPr algn="ctr" eaLnBrk="1" hangingPunct="1">
              <a:defRPr/>
            </a:pPr>
            <a:r>
              <a:rPr lang="pt-BR" sz="3000" dirty="0">
                <a:solidFill>
                  <a:schemeClr val="accent1">
                    <a:lumMod val="75000"/>
                  </a:schemeClr>
                </a:solidFill>
                <a:latin typeface="+mn-lt"/>
                <a:cs typeface="Verdana"/>
              </a:rPr>
              <a:t>Teoria da culpa : Responsabilidade   Subjetiva</a:t>
            </a:r>
          </a:p>
        </p:txBody>
      </p:sp>
      <p:sp>
        <p:nvSpPr>
          <p:cNvPr id="5" name="Fluxograma: Fita perfurada 16"/>
          <p:cNvSpPr/>
          <p:nvPr/>
        </p:nvSpPr>
        <p:spPr>
          <a:xfrm>
            <a:off x="5543550" y="1452563"/>
            <a:ext cx="2035175" cy="750887"/>
          </a:xfrm>
          <a:prstGeom prst="flowChartPunchedTape">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r>
              <a:rPr lang="pt-BR" sz="3000" dirty="0">
                <a:solidFill>
                  <a:schemeClr val="accent1">
                    <a:lumMod val="75000"/>
                  </a:schemeClr>
                </a:solidFill>
                <a:cs typeface="Verdana"/>
              </a:rPr>
              <a:t>Culpa</a:t>
            </a:r>
          </a:p>
        </p:txBody>
      </p:sp>
      <p:cxnSp>
        <p:nvCxnSpPr>
          <p:cNvPr id="7" name="Conector reto 31"/>
          <p:cNvCxnSpPr>
            <a:cxnSpLocks/>
          </p:cNvCxnSpPr>
          <p:nvPr/>
        </p:nvCxnSpPr>
        <p:spPr>
          <a:xfrm flipV="1">
            <a:off x="6642100" y="2852738"/>
            <a:ext cx="0" cy="5272087"/>
          </a:xfrm>
          <a:prstGeom prst="line">
            <a:avLst/>
          </a:prstGeom>
          <a:ln w="28575">
            <a:solidFill>
              <a:schemeClr val="accent1">
                <a:lumMod val="75000"/>
              </a:schemeClr>
            </a:solidFill>
            <a:prstDash val="dash"/>
          </a:ln>
          <a:effectLst/>
        </p:spPr>
        <p:style>
          <a:lnRef idx="1">
            <a:schemeClr val="accent1"/>
          </a:lnRef>
          <a:fillRef idx="0">
            <a:schemeClr val="accent1"/>
          </a:fillRef>
          <a:effectRef idx="0">
            <a:schemeClr val="accent1"/>
          </a:effectRef>
          <a:fontRef idx="minor">
            <a:schemeClr val="tx1"/>
          </a:fontRef>
        </p:style>
      </p:cxnSp>
      <p:pic>
        <p:nvPicPr>
          <p:cNvPr id="69641" name="Imagem 24"/>
          <p:cNvPicPr>
            <a:picLocks noChangeAspect="1" noChangeArrowheads="1"/>
          </p:cNvPicPr>
          <p:nvPr/>
        </p:nvPicPr>
        <p:blipFill>
          <a:blip r:embed="rId3"/>
          <a:srcRect/>
          <a:stretch>
            <a:fillRect/>
          </a:stretch>
        </p:blipFill>
        <p:spPr bwMode="auto">
          <a:xfrm>
            <a:off x="317500" y="2695575"/>
            <a:ext cx="5803900" cy="4387850"/>
          </a:xfrm>
          <a:prstGeom prst="rect">
            <a:avLst/>
          </a:prstGeom>
          <a:noFill/>
          <a:ln w="9525">
            <a:solidFill>
              <a:schemeClr val="accent1">
                <a:lumMod val="40000"/>
                <a:lumOff val="60000"/>
              </a:schemeClr>
            </a:solidFill>
            <a:miter lim="800000"/>
            <a:headEnd/>
            <a:tailEnd/>
          </a:ln>
        </p:spPr>
      </p:pic>
      <p:pic>
        <p:nvPicPr>
          <p:cNvPr id="69642" name="Imagem 25"/>
          <p:cNvPicPr>
            <a:picLocks noChangeAspect="1" noChangeArrowheads="1"/>
          </p:cNvPicPr>
          <p:nvPr/>
        </p:nvPicPr>
        <p:blipFill>
          <a:blip r:embed="rId4"/>
          <a:srcRect/>
          <a:stretch>
            <a:fillRect/>
          </a:stretch>
        </p:blipFill>
        <p:spPr bwMode="auto">
          <a:xfrm>
            <a:off x="7135813" y="2728913"/>
            <a:ext cx="5749925" cy="4284662"/>
          </a:xfrm>
          <a:prstGeom prst="rect">
            <a:avLst/>
          </a:prstGeom>
          <a:noFill/>
          <a:ln w="9525">
            <a:solidFill>
              <a:schemeClr val="accent1">
                <a:lumMod val="40000"/>
                <a:lumOff val="60000"/>
              </a:schemeClr>
            </a:solidFill>
            <a:miter lim="800000"/>
            <a:headEnd/>
            <a:tailEnd/>
          </a:ln>
        </p:spPr>
      </p:pic>
      <p:sp>
        <p:nvSpPr>
          <p:cNvPr id="13" name="CaixaDeTexto 9"/>
          <p:cNvSpPr txBox="1">
            <a:spLocks noChangeArrowheads="1"/>
          </p:cNvSpPr>
          <p:nvPr/>
        </p:nvSpPr>
        <p:spPr bwMode="auto">
          <a:xfrm>
            <a:off x="873125" y="6754813"/>
            <a:ext cx="4657725" cy="1062037"/>
          </a:xfrm>
          <a:prstGeom prst="rect">
            <a:avLst/>
          </a:prstGeom>
          <a:solidFill>
            <a:srgbClr val="FFFFFF"/>
          </a:solidFill>
          <a:ln w="9525">
            <a:solidFill>
              <a:schemeClr val="accent1">
                <a:lumMod val="40000"/>
                <a:lumOff val="60000"/>
              </a:schemeClr>
            </a:solidFill>
            <a:miter lim="800000"/>
            <a:headEnd/>
            <a:tailEnd/>
          </a:ln>
          <a:effectLst/>
        </p:spPr>
        <p:txBody>
          <a:bodyPr lIns="137160" tIns="68580" rIns="137160" bIns="68580">
            <a:spAutoFit/>
          </a:bodyPr>
          <a:lstStyle/>
          <a:p>
            <a:pPr algn="ctr" eaLnBrk="1" hangingPunct="1">
              <a:defRPr/>
            </a:pPr>
            <a:r>
              <a:rPr lang="pt-BR" sz="3000" dirty="0">
                <a:solidFill>
                  <a:schemeClr val="accent1">
                    <a:lumMod val="75000"/>
                  </a:schemeClr>
                </a:solidFill>
                <a:latin typeface="+mn-lt"/>
                <a:cs typeface="Verdana"/>
              </a:rPr>
              <a:t>Decorrente do avanço do semáforo</a:t>
            </a:r>
          </a:p>
        </p:txBody>
      </p:sp>
      <p:sp>
        <p:nvSpPr>
          <p:cNvPr id="11" name="CaixaDeTexto 9"/>
          <p:cNvSpPr txBox="1">
            <a:spLocks noChangeArrowheads="1"/>
          </p:cNvSpPr>
          <p:nvPr/>
        </p:nvSpPr>
        <p:spPr bwMode="auto">
          <a:xfrm>
            <a:off x="7723188" y="6754813"/>
            <a:ext cx="4657725" cy="1062037"/>
          </a:xfrm>
          <a:prstGeom prst="rect">
            <a:avLst/>
          </a:prstGeom>
          <a:solidFill>
            <a:srgbClr val="FFFFFF"/>
          </a:solidFill>
          <a:ln w="9525">
            <a:solidFill>
              <a:schemeClr val="accent1">
                <a:lumMod val="40000"/>
                <a:lumOff val="60000"/>
              </a:schemeClr>
            </a:solidFill>
            <a:miter lim="800000"/>
            <a:headEnd/>
            <a:tailEnd/>
          </a:ln>
          <a:effectLst/>
        </p:spPr>
        <p:txBody>
          <a:bodyPr lIns="137160" tIns="68580" rIns="137160" bIns="68580">
            <a:spAutoFit/>
          </a:bodyPr>
          <a:lstStyle/>
          <a:p>
            <a:pPr algn="ctr" eaLnBrk="1" hangingPunct="1">
              <a:defRPr/>
            </a:pPr>
            <a:r>
              <a:rPr lang="pt-BR" sz="3000" dirty="0">
                <a:solidFill>
                  <a:schemeClr val="accent1">
                    <a:lumMod val="75000"/>
                  </a:schemeClr>
                </a:solidFill>
                <a:latin typeface="+mn-lt"/>
                <a:cs typeface="Verdana"/>
              </a:rPr>
              <a:t>Decorrente de uma enchente</a:t>
            </a:r>
          </a:p>
        </p:txBody>
      </p:sp>
      <p:sp>
        <p:nvSpPr>
          <p:cNvPr id="9" name="CaixaDeTexto 8"/>
          <p:cNvSpPr txBox="1"/>
          <p:nvPr/>
        </p:nvSpPr>
        <p:spPr>
          <a:xfrm>
            <a:off x="4068763" y="9491663"/>
            <a:ext cx="2155825" cy="554037"/>
          </a:xfrm>
          <a:prstGeom prst="rect">
            <a:avLst/>
          </a:prstGeom>
          <a:noFill/>
          <a:ln>
            <a:solidFill>
              <a:schemeClr val="accent1">
                <a:lumMod val="40000"/>
                <a:lumOff val="60000"/>
              </a:schemeClr>
            </a:solidFill>
          </a:ln>
        </p:spPr>
        <p:txBody>
          <a:bodyPr>
            <a:spAutoFit/>
          </a:bodyPr>
          <a:lstStyle/>
          <a:p>
            <a:pPr>
              <a:defRPr/>
            </a:pPr>
            <a:r>
              <a:rPr lang="pt-BR" sz="3000" dirty="0">
                <a:solidFill>
                  <a:schemeClr val="accent1">
                    <a:lumMod val="75000"/>
                  </a:schemeClr>
                </a:solidFill>
                <a:latin typeface="+mn-lt"/>
              </a:rPr>
              <a:t>Negligência</a:t>
            </a:r>
          </a:p>
        </p:txBody>
      </p:sp>
      <p:sp>
        <p:nvSpPr>
          <p:cNvPr id="10" name="CaixaDeTexto 9"/>
          <p:cNvSpPr txBox="1"/>
          <p:nvPr/>
        </p:nvSpPr>
        <p:spPr>
          <a:xfrm>
            <a:off x="8932863" y="9475788"/>
            <a:ext cx="1638300" cy="554037"/>
          </a:xfrm>
          <a:prstGeom prst="rect">
            <a:avLst/>
          </a:prstGeom>
          <a:noFill/>
          <a:ln>
            <a:solidFill>
              <a:schemeClr val="accent1">
                <a:lumMod val="40000"/>
                <a:lumOff val="60000"/>
              </a:schemeClr>
            </a:solidFill>
          </a:ln>
        </p:spPr>
        <p:txBody>
          <a:bodyPr wrap="none">
            <a:spAutoFit/>
          </a:bodyPr>
          <a:lstStyle/>
          <a:p>
            <a:pPr>
              <a:defRPr/>
            </a:pPr>
            <a:r>
              <a:rPr lang="pt-BR" sz="3000" dirty="0">
                <a:solidFill>
                  <a:schemeClr val="accent1">
                    <a:lumMod val="75000"/>
                  </a:schemeClr>
                </a:solidFill>
                <a:latin typeface="+mn-lt"/>
              </a:rPr>
              <a:t>Imperícia</a:t>
            </a:r>
          </a:p>
        </p:txBody>
      </p:sp>
      <p:sp>
        <p:nvSpPr>
          <p:cNvPr id="12" name="CaixaDeTexto 11"/>
          <p:cNvSpPr txBox="1"/>
          <p:nvPr/>
        </p:nvSpPr>
        <p:spPr>
          <a:xfrm>
            <a:off x="6500813" y="9483725"/>
            <a:ext cx="2155825" cy="554038"/>
          </a:xfrm>
          <a:prstGeom prst="rect">
            <a:avLst/>
          </a:prstGeom>
          <a:noFill/>
          <a:ln>
            <a:solidFill>
              <a:schemeClr val="accent1">
                <a:lumMod val="40000"/>
                <a:lumOff val="60000"/>
              </a:schemeClr>
            </a:solidFill>
          </a:ln>
        </p:spPr>
        <p:txBody>
          <a:bodyPr>
            <a:spAutoFit/>
          </a:bodyPr>
          <a:lstStyle/>
          <a:p>
            <a:pPr>
              <a:defRPr/>
            </a:pPr>
            <a:r>
              <a:rPr lang="pt-BR" sz="3000" dirty="0">
                <a:solidFill>
                  <a:schemeClr val="accent1">
                    <a:lumMod val="75000"/>
                  </a:schemeClr>
                </a:solidFill>
                <a:latin typeface="+mn-lt"/>
              </a:rPr>
              <a:t>Imprudência</a:t>
            </a:r>
          </a:p>
        </p:txBody>
      </p:sp>
      <p:sp>
        <p:nvSpPr>
          <p:cNvPr id="15" name="CaixaDeTexto 14"/>
          <p:cNvSpPr txBox="1"/>
          <p:nvPr/>
        </p:nvSpPr>
        <p:spPr>
          <a:xfrm>
            <a:off x="571500" y="9080500"/>
            <a:ext cx="2155825" cy="1016000"/>
          </a:xfrm>
          <a:prstGeom prst="rect">
            <a:avLst/>
          </a:prstGeom>
          <a:noFill/>
          <a:ln>
            <a:solidFill>
              <a:schemeClr val="accent1">
                <a:lumMod val="40000"/>
                <a:lumOff val="60000"/>
              </a:schemeClr>
            </a:solidFill>
          </a:ln>
        </p:spPr>
        <p:txBody>
          <a:bodyPr>
            <a:spAutoFit/>
          </a:bodyPr>
          <a:lstStyle/>
          <a:p>
            <a:pPr algn="ctr">
              <a:defRPr/>
            </a:pPr>
            <a:r>
              <a:rPr lang="pt-BR" sz="3000" dirty="0">
                <a:solidFill>
                  <a:schemeClr val="accent1">
                    <a:lumMod val="75000"/>
                  </a:schemeClr>
                </a:solidFill>
                <a:latin typeface="+mn-lt"/>
              </a:rPr>
              <a:t>Formas de culpa</a:t>
            </a:r>
          </a:p>
        </p:txBody>
      </p:sp>
      <p:sp>
        <p:nvSpPr>
          <p:cNvPr id="16" name="Seta: para a Direita 15"/>
          <p:cNvSpPr/>
          <p:nvPr/>
        </p:nvSpPr>
        <p:spPr>
          <a:xfrm>
            <a:off x="3144838" y="9407525"/>
            <a:ext cx="412750" cy="688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33400" y="323850"/>
            <a:ext cx="9359900" cy="647700"/>
          </a:xfrm>
        </p:spPr>
        <p:txBody>
          <a:bodyPr/>
          <a:lstStyle/>
          <a:p>
            <a:pPr eaLnBrk="1" hangingPunct="1">
              <a:defRPr/>
            </a:pPr>
            <a:r>
              <a:rPr lang="pt-BR" dirty="0"/>
              <a:t>Elemento "Culpa" no CDC</a:t>
            </a:r>
          </a:p>
        </p:txBody>
      </p:sp>
      <p:sp>
        <p:nvSpPr>
          <p:cNvPr id="12" name="CaixaDeTexto 7"/>
          <p:cNvSpPr txBox="1"/>
          <p:nvPr/>
        </p:nvSpPr>
        <p:spPr>
          <a:xfrm>
            <a:off x="1025352" y="1615108"/>
            <a:ext cx="11370946" cy="1400383"/>
          </a:xfrm>
          <a:prstGeom prst="rect">
            <a:avLst/>
          </a:prstGeom>
          <a:noFill/>
          <a:ln>
            <a:solidFill>
              <a:schemeClr val="accent1">
                <a:lumMod val="40000"/>
                <a:lumOff val="60000"/>
              </a:schemeClr>
            </a:solidFill>
          </a:ln>
          <a:effectLst/>
          <a:scene3d>
            <a:camera prst="orthographicFront">
              <a:rot lat="0" lon="0" rev="0"/>
            </a:camera>
            <a:lightRig rig="balanced" dir="t">
              <a:rot lat="0" lon="0" rev="8700000"/>
            </a:lightRig>
          </a:scene3d>
          <a:sp3d>
            <a:bevelT w="190500" h="38100"/>
          </a:sp3d>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140000"/>
              </a:lnSpc>
              <a:defRPr/>
            </a:pPr>
            <a:r>
              <a:rPr lang="pt-BR" altLang="pt-BR" sz="3000">
                <a:solidFill>
                  <a:schemeClr val="accent1">
                    <a:lumMod val="75000"/>
                  </a:schemeClr>
                </a:solidFill>
                <a:latin typeface="Calibri" panose="020F0502020204030204" pitchFamily="34" charset="0"/>
              </a:rPr>
              <a:t>QUAL A IMPORTÂNCIA DA </a:t>
            </a:r>
          </a:p>
          <a:p>
            <a:pPr algn="ctr" eaLnBrk="1" hangingPunct="1">
              <a:lnSpc>
                <a:spcPct val="140000"/>
              </a:lnSpc>
              <a:defRPr/>
            </a:pPr>
            <a:r>
              <a:rPr lang="pt-BR" altLang="pt-BR" sz="3000">
                <a:solidFill>
                  <a:schemeClr val="accent1">
                    <a:lumMod val="75000"/>
                  </a:schemeClr>
                </a:solidFill>
                <a:latin typeface="Calibri" panose="020F0502020204030204" pitchFamily="34" charset="0"/>
              </a:rPr>
              <a:t>CULPA NA REPARAÇAO CIVIL DO DANO CAUSADO AO CONSUMIDOR ? </a:t>
            </a:r>
          </a:p>
        </p:txBody>
      </p:sp>
      <p:sp>
        <p:nvSpPr>
          <p:cNvPr id="13" name="Retângulo 1"/>
          <p:cNvSpPr/>
          <p:nvPr/>
        </p:nvSpPr>
        <p:spPr>
          <a:xfrm>
            <a:off x="1673225" y="3375025"/>
            <a:ext cx="9864725" cy="1984375"/>
          </a:xfrm>
          <a:prstGeom prst="rect">
            <a:avLst/>
          </a:prstGeom>
          <a:ln>
            <a:solidFill>
              <a:schemeClr val="accent1">
                <a:lumMod val="40000"/>
                <a:lumOff val="60000"/>
              </a:schemeClr>
            </a:solidFill>
          </a:ln>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defRPr/>
            </a:pPr>
            <a:r>
              <a:rPr lang="pt-BR" altLang="pt-BR" sz="3000">
                <a:solidFill>
                  <a:schemeClr val="accent1">
                    <a:lumMod val="75000"/>
                  </a:schemeClr>
                </a:solidFill>
                <a:latin typeface="Calibri" panose="020F0502020204030204" pitchFamily="34" charset="0"/>
              </a:rPr>
              <a:t>CULPA - É a falta cometida contra um dever, por ação ou omissão, pela inobservância de diligência que deveria ser observada quando da prática de um ato, a que se está obrigado.</a:t>
            </a:r>
          </a:p>
        </p:txBody>
      </p:sp>
      <p:sp>
        <p:nvSpPr>
          <p:cNvPr id="14" name="Retângulo 4"/>
          <p:cNvSpPr/>
          <p:nvPr/>
        </p:nvSpPr>
        <p:spPr>
          <a:xfrm>
            <a:off x="233363" y="5505450"/>
            <a:ext cx="12638087" cy="2446338"/>
          </a:xfrm>
          <a:prstGeom prst="rect">
            <a:avLst/>
          </a:prstGeom>
          <a:ln>
            <a:solidFill>
              <a:schemeClr val="accent1">
                <a:lumMod val="40000"/>
                <a:lumOff val="60000"/>
              </a:schemeClr>
            </a:solidFill>
          </a:ln>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defRPr/>
            </a:pPr>
            <a:r>
              <a:rPr lang="pt-BR" altLang="pt-BR" sz="2500">
                <a:solidFill>
                  <a:schemeClr val="accent1">
                    <a:lumMod val="75000"/>
                  </a:schemeClr>
                </a:solidFill>
                <a:latin typeface="Calibri" panose="020F0502020204030204" pitchFamily="34" charset="0"/>
              </a:rPr>
              <a:t>Responsabilidade civil é a obrigação de reparar o dano que uma pessoa causa a outra. Em direito, a teoria da responsabilidade civil procura determinar em que condições uma pessoa pode ser considerada responsável pelo dano sofrido por outra pessoa e em que medida está obrigada a repará-lo. A regra , para relação jurídicas não consumeristas,  é a </a:t>
            </a:r>
            <a:r>
              <a:rPr lang="pt-BR" altLang="pt-BR" sz="2500" u="sng">
                <a:solidFill>
                  <a:schemeClr val="accent1">
                    <a:lumMod val="75000"/>
                  </a:schemeClr>
                </a:solidFill>
                <a:latin typeface="Calibri" panose="020F0502020204030204" pitchFamily="34" charset="0"/>
              </a:rPr>
              <a:t>responsabilidade subjetiva </a:t>
            </a:r>
            <a:r>
              <a:rPr lang="pt-BR" altLang="pt-BR" sz="2500">
                <a:solidFill>
                  <a:schemeClr val="accent1">
                    <a:lumMod val="75000"/>
                  </a:schemeClr>
                </a:solidFill>
                <a:latin typeface="Calibri" panose="020F0502020204030204" pitchFamily="34" charset="0"/>
              </a:rPr>
              <a:t>, onde o agente ao realizar um dano a outra pessoa o faz por meio de culpa , ou seja , por desatenção do homem médio.</a:t>
            </a:r>
          </a:p>
        </p:txBody>
      </p:sp>
      <p:sp>
        <p:nvSpPr>
          <p:cNvPr id="15" name="Retângulo 5"/>
          <p:cNvSpPr/>
          <p:nvPr/>
        </p:nvSpPr>
        <p:spPr>
          <a:xfrm>
            <a:off x="233363" y="8121650"/>
            <a:ext cx="12638087" cy="2062163"/>
          </a:xfrm>
          <a:prstGeom prst="rect">
            <a:avLst/>
          </a:prstGeom>
          <a:ln>
            <a:solidFill>
              <a:schemeClr val="accent1">
                <a:lumMod val="40000"/>
                <a:lumOff val="60000"/>
              </a:schemeClr>
            </a:solidFill>
          </a:ln>
        </p:spPr>
        <p:txBody>
          <a:bodyPr lIns="137160" tIns="68580" rIns="137160" bIns="6858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eaLnBrk="1" hangingPunct="1">
              <a:defRPr/>
            </a:pPr>
            <a:r>
              <a:rPr lang="pt-BR" altLang="pt-BR" sz="2500">
                <a:solidFill>
                  <a:schemeClr val="accent1">
                    <a:lumMod val="75000"/>
                  </a:schemeClr>
                </a:solidFill>
                <a:latin typeface="Calibri" panose="020F0502020204030204" pitchFamily="34" charset="0"/>
              </a:rPr>
              <a:t>No entanto, a responsabilidade civil nas relações de consumo é estruturada , como regra, pela responsabilidade objetiva. Nela, basta apenas o nexo causal vinculando o agente ao fato danoso e a existência do dano em si, desprezando-se a culpa. Como exceção, temos a condutas praticadas pelos profissionais liberais que tenham obrigação de meio como base da relação jurídica.</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p:cNvSpPr/>
          <p:nvPr/>
        </p:nvSpPr>
        <p:spPr>
          <a:xfrm>
            <a:off x="57150" y="5143500"/>
            <a:ext cx="13044488" cy="5054600"/>
          </a:xfrm>
          <a:prstGeom prst="roundRect">
            <a:avLst>
              <a:gd name="adj" fmla="val 9432"/>
            </a:avLst>
          </a:prstGeom>
          <a:noFill/>
          <a:ln w="3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Responsabilidade Civil Código Civil </a:t>
            </a:r>
          </a:p>
        </p:txBody>
      </p:sp>
      <p:sp>
        <p:nvSpPr>
          <p:cNvPr id="9" name="CaixaDeTexto 9"/>
          <p:cNvSpPr txBox="1">
            <a:spLocks noChangeArrowheads="1"/>
          </p:cNvSpPr>
          <p:nvPr/>
        </p:nvSpPr>
        <p:spPr bwMode="auto">
          <a:xfrm>
            <a:off x="193675" y="7210425"/>
            <a:ext cx="2487613" cy="1062038"/>
          </a:xfrm>
          <a:prstGeom prst="rect">
            <a:avLst/>
          </a:prstGeom>
          <a:noFill/>
          <a:ln w="9525">
            <a:solidFill>
              <a:schemeClr val="accent1">
                <a:lumMod val="40000"/>
                <a:lumOff val="60000"/>
              </a:schemeClr>
            </a:solidFill>
            <a:miter lim="800000"/>
            <a:headEnd/>
            <a:tailEnd/>
          </a:ln>
        </p:spPr>
        <p:txBody>
          <a:bodyPr lIns="137160" tIns="68580" rIns="137160" bIns="6858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defRPr/>
            </a:pPr>
            <a:r>
              <a:rPr lang="pt-BR" altLang="pt-BR" sz="3000" dirty="0">
                <a:solidFill>
                  <a:schemeClr val="accent1">
                    <a:lumMod val="75000"/>
                  </a:schemeClr>
                </a:solidFill>
                <a:latin typeface="+mn-lt"/>
                <a:cs typeface="Verdana"/>
              </a:rPr>
              <a:t>RESPONSAB.</a:t>
            </a:r>
          </a:p>
          <a:p>
            <a:pPr algn="ctr" eaLnBrk="1" hangingPunct="1">
              <a:spcBef>
                <a:spcPct val="0"/>
              </a:spcBef>
              <a:buFontTx/>
              <a:buNone/>
              <a:defRPr/>
            </a:pPr>
            <a:r>
              <a:rPr lang="pt-BR" altLang="pt-BR" sz="3000" dirty="0">
                <a:solidFill>
                  <a:schemeClr val="accent1">
                    <a:lumMod val="75000"/>
                  </a:schemeClr>
                </a:solidFill>
                <a:latin typeface="+mn-lt"/>
                <a:cs typeface="Verdana"/>
              </a:rPr>
              <a:t>  SUBJETIVA</a:t>
            </a:r>
          </a:p>
        </p:txBody>
      </p:sp>
      <p:sp>
        <p:nvSpPr>
          <p:cNvPr id="10" name="Fluxograma: Fita perfurada 16"/>
          <p:cNvSpPr/>
          <p:nvPr/>
        </p:nvSpPr>
        <p:spPr>
          <a:xfrm>
            <a:off x="10893425" y="6811963"/>
            <a:ext cx="1789113" cy="1635125"/>
          </a:xfrm>
          <a:prstGeom prst="flowChartPunchedTape">
            <a:avLst/>
          </a:prstGeom>
          <a:solidFill>
            <a:schemeClr val="bg1">
              <a:lumMod val="85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r>
              <a:rPr lang="pt-BR" sz="3000" dirty="0">
                <a:solidFill>
                  <a:schemeClr val="accent1">
                    <a:lumMod val="75000"/>
                  </a:schemeClr>
                </a:solidFill>
                <a:cs typeface="Verdana"/>
              </a:rPr>
              <a:t>CULPA</a:t>
            </a:r>
          </a:p>
        </p:txBody>
      </p:sp>
      <p:sp>
        <p:nvSpPr>
          <p:cNvPr id="11" name="Mais 18"/>
          <p:cNvSpPr/>
          <p:nvPr/>
        </p:nvSpPr>
        <p:spPr>
          <a:xfrm>
            <a:off x="7956550" y="7451725"/>
            <a:ext cx="582613" cy="577850"/>
          </a:xfrm>
          <a:prstGeom prst="mathPlus">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endParaRPr lang="pt-BR" sz="3000">
              <a:solidFill>
                <a:schemeClr val="accent1">
                  <a:lumMod val="75000"/>
                </a:schemeClr>
              </a:solidFill>
            </a:endParaRPr>
          </a:p>
        </p:txBody>
      </p:sp>
      <p:sp>
        <p:nvSpPr>
          <p:cNvPr id="12" name="Mais 22"/>
          <p:cNvSpPr/>
          <p:nvPr/>
        </p:nvSpPr>
        <p:spPr>
          <a:xfrm>
            <a:off x="10175875" y="7356475"/>
            <a:ext cx="625475" cy="577850"/>
          </a:xfrm>
          <a:prstGeom prst="mathPlus">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endParaRPr lang="pt-BR" sz="3000">
              <a:solidFill>
                <a:schemeClr val="accent1">
                  <a:lumMod val="75000"/>
                </a:schemeClr>
              </a:solidFill>
            </a:endParaRPr>
          </a:p>
        </p:txBody>
      </p:sp>
      <p:sp>
        <p:nvSpPr>
          <p:cNvPr id="13" name="TextBox 15"/>
          <p:cNvSpPr txBox="1"/>
          <p:nvPr/>
        </p:nvSpPr>
        <p:spPr>
          <a:xfrm>
            <a:off x="109538" y="8435975"/>
            <a:ext cx="2644775" cy="600075"/>
          </a:xfrm>
          <a:prstGeom prst="rect">
            <a:avLst/>
          </a:prstGeom>
          <a:noFill/>
          <a:ln>
            <a:solidFill>
              <a:schemeClr val="accent1">
                <a:lumMod val="40000"/>
                <a:lumOff val="60000"/>
              </a:schemeClr>
            </a:solidFill>
          </a:ln>
        </p:spPr>
        <p:txBody>
          <a:bodyPr wrap="none" lIns="137160" tIns="68580" rIns="137160" bIns="68580">
            <a:spAutoFit/>
          </a:bodyPr>
          <a:lstStyle/>
          <a:p>
            <a:pPr eaLnBrk="1" hangingPunct="1">
              <a:defRPr/>
            </a:pPr>
            <a:r>
              <a:rPr lang="en-US" sz="3000" dirty="0">
                <a:solidFill>
                  <a:schemeClr val="accent1">
                    <a:lumMod val="75000"/>
                  </a:schemeClr>
                </a:solidFill>
                <a:latin typeface="+mn-lt"/>
              </a:rPr>
              <a:t>(DIREITO CIVIL)</a:t>
            </a:r>
          </a:p>
        </p:txBody>
      </p:sp>
      <p:sp>
        <p:nvSpPr>
          <p:cNvPr id="14" name="TextBox 17"/>
          <p:cNvSpPr txBox="1"/>
          <p:nvPr/>
        </p:nvSpPr>
        <p:spPr>
          <a:xfrm>
            <a:off x="6018213" y="8672513"/>
            <a:ext cx="1855787" cy="1341437"/>
          </a:xfrm>
          <a:prstGeom prst="rect">
            <a:avLst/>
          </a:prstGeom>
          <a:noFill/>
          <a:ln>
            <a:solidFill>
              <a:schemeClr val="accent1">
                <a:lumMod val="40000"/>
                <a:lumOff val="60000"/>
              </a:schemeClr>
            </a:solidFill>
          </a:ln>
        </p:spPr>
        <p:txBody>
          <a:bodyPr lIns="137160" tIns="68580" rIns="137160" bIns="68580">
            <a:spAutoFit/>
          </a:bodyPr>
          <a:lstStyle/>
          <a:p>
            <a:pPr algn="just" eaLnBrk="1" hangingPunct="1">
              <a:lnSpc>
                <a:spcPct val="110000"/>
              </a:lnSpc>
              <a:defRPr/>
            </a:pPr>
            <a:r>
              <a:rPr lang="en-US" dirty="0">
                <a:solidFill>
                  <a:schemeClr val="accent1">
                    <a:lumMod val="75000"/>
                  </a:schemeClr>
                </a:solidFill>
                <a:latin typeface="+mn-lt"/>
              </a:rPr>
              <a:t>A </a:t>
            </a:r>
            <a:r>
              <a:rPr lang="en-US" dirty="0" err="1">
                <a:solidFill>
                  <a:schemeClr val="accent1">
                    <a:lumMod val="75000"/>
                  </a:schemeClr>
                </a:solidFill>
                <a:latin typeface="+mn-lt"/>
              </a:rPr>
              <a:t>linha</a:t>
            </a:r>
            <a:r>
              <a:rPr lang="en-US" dirty="0">
                <a:solidFill>
                  <a:schemeClr val="accent1">
                    <a:lumMod val="75000"/>
                  </a:schemeClr>
                </a:solidFill>
                <a:latin typeface="+mn-lt"/>
              </a:rPr>
              <a:t> </a:t>
            </a:r>
            <a:r>
              <a:rPr lang="en-US" dirty="0" err="1">
                <a:solidFill>
                  <a:schemeClr val="accent1">
                    <a:lumMod val="75000"/>
                  </a:schemeClr>
                </a:solidFill>
                <a:latin typeface="+mn-lt"/>
              </a:rPr>
              <a:t>condutora</a:t>
            </a:r>
            <a:r>
              <a:rPr lang="en-US" dirty="0">
                <a:solidFill>
                  <a:schemeClr val="accent1">
                    <a:lumMod val="75000"/>
                  </a:schemeClr>
                </a:solidFill>
                <a:latin typeface="+mn-lt"/>
              </a:rPr>
              <a:t> entre o </a:t>
            </a:r>
            <a:r>
              <a:rPr lang="en-US" dirty="0" err="1">
                <a:solidFill>
                  <a:schemeClr val="accent1">
                    <a:lumMod val="75000"/>
                  </a:schemeClr>
                </a:solidFill>
                <a:latin typeface="+mn-lt"/>
              </a:rPr>
              <a:t>agente</a:t>
            </a:r>
            <a:r>
              <a:rPr lang="en-US" dirty="0">
                <a:solidFill>
                  <a:schemeClr val="accent1">
                    <a:lumMod val="75000"/>
                  </a:schemeClr>
                </a:solidFill>
                <a:latin typeface="+mn-lt"/>
              </a:rPr>
              <a:t> e o </a:t>
            </a:r>
            <a:r>
              <a:rPr lang="en-US" dirty="0" err="1">
                <a:solidFill>
                  <a:schemeClr val="accent1">
                    <a:lumMod val="75000"/>
                  </a:schemeClr>
                </a:solidFill>
                <a:latin typeface="+mn-lt"/>
              </a:rPr>
              <a:t>dano</a:t>
            </a:r>
            <a:endParaRPr lang="en-US" dirty="0">
              <a:solidFill>
                <a:schemeClr val="accent1">
                  <a:lumMod val="75000"/>
                </a:schemeClr>
              </a:solidFill>
              <a:latin typeface="+mn-lt"/>
            </a:endParaRPr>
          </a:p>
        </p:txBody>
      </p:sp>
      <p:sp>
        <p:nvSpPr>
          <p:cNvPr id="73738" name="TextBox 19"/>
          <p:cNvSpPr txBox="1">
            <a:spLocks noChangeArrowheads="1"/>
          </p:cNvSpPr>
          <p:nvPr/>
        </p:nvSpPr>
        <p:spPr bwMode="auto">
          <a:xfrm>
            <a:off x="8462963" y="8672513"/>
            <a:ext cx="2003425" cy="1341437"/>
          </a:xfrm>
          <a:prstGeom prst="rect">
            <a:avLst/>
          </a:prstGeom>
          <a:noFill/>
          <a:ln w="9525">
            <a:solidFill>
              <a:schemeClr val="accent1">
                <a:lumMod val="40000"/>
                <a:lumOff val="60000"/>
              </a:schemeClr>
            </a:solidFill>
            <a:miter lim="800000"/>
            <a:headEnd/>
            <a:tailEnd/>
          </a:ln>
        </p:spPr>
        <p:txBody>
          <a:bodyPr lIns="137160" tIns="68580" rIns="137160" bIns="6858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0000"/>
              </a:lnSpc>
              <a:defRPr/>
            </a:pPr>
            <a:r>
              <a:rPr lang="en-US" altLang="pt-BR">
                <a:solidFill>
                  <a:schemeClr val="accent1">
                    <a:lumMod val="75000"/>
                  </a:schemeClr>
                </a:solidFill>
                <a:latin typeface="Calibri" panose="020F0502020204030204" pitchFamily="34" charset="0"/>
                <a:ea typeface="MS PGothic" panose="020B0600070205080204" pitchFamily="34" charset="-128"/>
              </a:rPr>
              <a:t>O prejuízo material ou moral causado a uma pessoa.</a:t>
            </a:r>
          </a:p>
        </p:txBody>
      </p:sp>
      <p:sp>
        <p:nvSpPr>
          <p:cNvPr id="73739" name="TextBox 21"/>
          <p:cNvSpPr txBox="1">
            <a:spLocks noChangeArrowheads="1"/>
          </p:cNvSpPr>
          <p:nvPr/>
        </p:nvSpPr>
        <p:spPr bwMode="auto">
          <a:xfrm>
            <a:off x="10687050" y="8648700"/>
            <a:ext cx="2203450" cy="1357313"/>
          </a:xfrm>
          <a:prstGeom prst="rect">
            <a:avLst/>
          </a:prstGeom>
          <a:noFill/>
          <a:ln w="9525">
            <a:solidFill>
              <a:schemeClr val="accent1">
                <a:lumMod val="40000"/>
                <a:lumOff val="60000"/>
              </a:schemeClr>
            </a:solidFill>
            <a:miter lim="800000"/>
            <a:headEnd/>
            <a:tailEnd/>
          </a:ln>
        </p:spPr>
        <p:txBody>
          <a:bodyPr lIns="137160" tIns="68580" rIns="137160" bIns="6858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ts val="1900"/>
              </a:lnSpc>
              <a:defRPr/>
            </a:pPr>
            <a:r>
              <a:rPr lang="en-US" altLang="pt-BR">
                <a:solidFill>
                  <a:schemeClr val="accent1">
                    <a:lumMod val="75000"/>
                  </a:schemeClr>
                </a:solidFill>
                <a:latin typeface="Calibri" panose="020F0502020204030204" pitchFamily="34" charset="0"/>
                <a:ea typeface="MS PGothic" panose="020B0600070205080204" pitchFamily="34" charset="-128"/>
              </a:rPr>
              <a:t>A falta de atenção do "homem médio" por imperícia, negligência ou imprudência.</a:t>
            </a:r>
          </a:p>
        </p:txBody>
      </p:sp>
      <p:sp>
        <p:nvSpPr>
          <p:cNvPr id="17" name="Fluxograma: Fita perfurada 20"/>
          <p:cNvSpPr/>
          <p:nvPr/>
        </p:nvSpPr>
        <p:spPr>
          <a:xfrm>
            <a:off x="5819775" y="7027863"/>
            <a:ext cx="2071688" cy="1528762"/>
          </a:xfrm>
          <a:prstGeom prst="flowChartPunchedTape">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r>
              <a:rPr lang="pt-BR" sz="3000" dirty="0">
                <a:solidFill>
                  <a:schemeClr val="accent1">
                    <a:lumMod val="75000"/>
                  </a:schemeClr>
                </a:solidFill>
                <a:cs typeface="Verdana"/>
              </a:rPr>
              <a:t>NEXO CAUSAL</a:t>
            </a:r>
          </a:p>
        </p:txBody>
      </p:sp>
      <p:sp>
        <p:nvSpPr>
          <p:cNvPr id="18" name="Seta: para a Direita 17"/>
          <p:cNvSpPr/>
          <p:nvPr/>
        </p:nvSpPr>
        <p:spPr>
          <a:xfrm>
            <a:off x="2817813" y="7453313"/>
            <a:ext cx="280987" cy="663575"/>
          </a:xfrm>
          <a:prstGeom prst="right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
        <p:nvSpPr>
          <p:cNvPr id="19" name="Fluxograma: Fita perfurada 14"/>
          <p:cNvSpPr/>
          <p:nvPr/>
        </p:nvSpPr>
        <p:spPr>
          <a:xfrm>
            <a:off x="8594725" y="6977063"/>
            <a:ext cx="1581150" cy="1528762"/>
          </a:xfrm>
          <a:prstGeom prst="flowChartPunchedTape">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r>
              <a:rPr lang="pt-BR" sz="3000" dirty="0">
                <a:solidFill>
                  <a:schemeClr val="accent1">
                    <a:lumMod val="75000"/>
                  </a:schemeClr>
                </a:solidFill>
                <a:cs typeface="Verdana"/>
              </a:rPr>
              <a:t>DANO</a:t>
            </a:r>
          </a:p>
        </p:txBody>
      </p:sp>
      <p:sp>
        <p:nvSpPr>
          <p:cNvPr id="20" name="Chave Esquerda 19"/>
          <p:cNvSpPr/>
          <p:nvPr/>
        </p:nvSpPr>
        <p:spPr>
          <a:xfrm rot="5400000">
            <a:off x="7739856" y="1710532"/>
            <a:ext cx="668337" cy="9632950"/>
          </a:xfrm>
          <a:prstGeom prst="leftBrace">
            <a:avLst>
              <a:gd name="adj1" fmla="val 8333"/>
              <a:gd name="adj2" fmla="val 49532"/>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21" name="TextBox 15"/>
          <p:cNvSpPr txBox="1"/>
          <p:nvPr/>
        </p:nvSpPr>
        <p:spPr>
          <a:xfrm>
            <a:off x="5413375" y="5522913"/>
            <a:ext cx="5321300" cy="601662"/>
          </a:xfrm>
          <a:prstGeom prst="rect">
            <a:avLst/>
          </a:prstGeom>
          <a:noFill/>
          <a:ln>
            <a:solidFill>
              <a:schemeClr val="accent1">
                <a:lumMod val="40000"/>
                <a:lumOff val="60000"/>
              </a:schemeClr>
            </a:solidFill>
          </a:ln>
        </p:spPr>
        <p:txBody>
          <a:bodyPr wrap="none" lIns="137160" tIns="68580" rIns="137160" bIns="68580">
            <a:spAutoFit/>
          </a:bodyPr>
          <a:lstStyle/>
          <a:p>
            <a:pPr eaLnBrk="1" hangingPunct="1">
              <a:defRPr/>
            </a:pPr>
            <a:r>
              <a:rPr lang="en-US" sz="3000" dirty="0">
                <a:solidFill>
                  <a:schemeClr val="accent1">
                    <a:lumMod val="75000"/>
                  </a:schemeClr>
                </a:solidFill>
                <a:latin typeface="+mn-lt"/>
              </a:rPr>
              <a:t>Resp. </a:t>
            </a:r>
            <a:r>
              <a:rPr lang="en-US" sz="3000" dirty="0" err="1">
                <a:solidFill>
                  <a:schemeClr val="accent1">
                    <a:lumMod val="75000"/>
                  </a:schemeClr>
                </a:solidFill>
                <a:latin typeface="+mn-lt"/>
              </a:rPr>
              <a:t>Subjetiva</a:t>
            </a:r>
            <a:r>
              <a:rPr lang="en-US" sz="3000" dirty="0">
                <a:solidFill>
                  <a:schemeClr val="accent1">
                    <a:lumMod val="75000"/>
                  </a:schemeClr>
                </a:solidFill>
                <a:latin typeface="+mn-lt"/>
              </a:rPr>
              <a:t> - Teoria da Culpa</a:t>
            </a:r>
          </a:p>
        </p:txBody>
      </p:sp>
      <p:pic>
        <p:nvPicPr>
          <p:cNvPr id="71697" name="Imagem 21"/>
          <p:cNvPicPr>
            <a:picLocks noChangeAspect="1" noChangeArrowheads="1"/>
          </p:cNvPicPr>
          <p:nvPr/>
        </p:nvPicPr>
        <p:blipFill>
          <a:blip r:embed="rId2"/>
          <a:srcRect/>
          <a:stretch>
            <a:fillRect/>
          </a:stretch>
        </p:blipFill>
        <p:spPr bwMode="auto">
          <a:xfrm>
            <a:off x="614363" y="1200150"/>
            <a:ext cx="4568825" cy="3838575"/>
          </a:xfrm>
          <a:prstGeom prst="rect">
            <a:avLst/>
          </a:prstGeom>
          <a:noFill/>
          <a:ln w="9525">
            <a:noFill/>
            <a:miter lim="800000"/>
            <a:headEnd/>
            <a:tailEnd/>
          </a:ln>
        </p:spPr>
      </p:pic>
      <p:sp>
        <p:nvSpPr>
          <p:cNvPr id="23" name="TextBox 15"/>
          <p:cNvSpPr txBox="1"/>
          <p:nvPr/>
        </p:nvSpPr>
        <p:spPr>
          <a:xfrm>
            <a:off x="6305550" y="1304925"/>
            <a:ext cx="6161088" cy="600075"/>
          </a:xfrm>
          <a:prstGeom prst="rect">
            <a:avLst/>
          </a:prstGeom>
          <a:noFill/>
          <a:ln>
            <a:solidFill>
              <a:schemeClr val="accent1">
                <a:lumMod val="40000"/>
                <a:lumOff val="60000"/>
              </a:schemeClr>
            </a:solidFill>
          </a:ln>
        </p:spPr>
        <p:txBody>
          <a:bodyPr wrap="none" lIns="137160" tIns="68580" rIns="137160" bIns="68580">
            <a:spAutoFit/>
          </a:bodyPr>
          <a:lstStyle/>
          <a:p>
            <a:pPr eaLnBrk="1" hangingPunct="1">
              <a:defRPr/>
            </a:pPr>
            <a:r>
              <a:rPr lang="en-US" sz="3000" dirty="0">
                <a:solidFill>
                  <a:schemeClr val="accent1">
                    <a:lumMod val="75000"/>
                  </a:schemeClr>
                </a:solidFill>
                <a:latin typeface="+mn-lt"/>
              </a:rPr>
              <a:t>RESPONSABILDADE SUBJETIVA (</a:t>
            </a:r>
            <a:r>
              <a:rPr lang="en-US" sz="3000" dirty="0" err="1">
                <a:solidFill>
                  <a:schemeClr val="accent1">
                    <a:lumMod val="75000"/>
                  </a:schemeClr>
                </a:solidFill>
                <a:latin typeface="+mn-lt"/>
              </a:rPr>
              <a:t>regra</a:t>
            </a:r>
            <a:r>
              <a:rPr lang="en-US" sz="3000" dirty="0">
                <a:solidFill>
                  <a:schemeClr val="accent1">
                    <a:lumMod val="75000"/>
                  </a:schemeClr>
                </a:solidFill>
                <a:latin typeface="+mn-lt"/>
              </a:rPr>
              <a:t>)</a:t>
            </a:r>
          </a:p>
        </p:txBody>
      </p:sp>
      <p:sp>
        <p:nvSpPr>
          <p:cNvPr id="25" name="CaixaDeTexto 24"/>
          <p:cNvSpPr txBox="1"/>
          <p:nvPr/>
        </p:nvSpPr>
        <p:spPr>
          <a:xfrm>
            <a:off x="5754688" y="2189163"/>
            <a:ext cx="6858000" cy="2400300"/>
          </a:xfrm>
          <a:prstGeom prst="rect">
            <a:avLst/>
          </a:prstGeom>
          <a:noFill/>
          <a:ln>
            <a:solidFill>
              <a:schemeClr val="accent1">
                <a:lumMod val="40000"/>
                <a:lumOff val="60000"/>
              </a:schemeClr>
            </a:solidFill>
          </a:ln>
        </p:spPr>
        <p:txBody>
          <a:bodyPr>
            <a:spAutoFit/>
          </a:bodyPr>
          <a:lstStyle/>
          <a:p>
            <a:pPr algn="just">
              <a:defRPr/>
            </a:pPr>
            <a:r>
              <a:rPr lang="pt-BR" sz="3000" dirty="0">
                <a:solidFill>
                  <a:schemeClr val="accent1">
                    <a:lumMod val="75000"/>
                  </a:schemeClr>
                </a:solidFill>
                <a:latin typeface="+mn-lt"/>
              </a:rPr>
              <a:t>Art. 186 CC. Aquele que, por ação ou omissão voluntária, negligência ou imprudência, violar direito e causar dano a outrem, ainda que exclusivamente moral, comete ato ilícito.</a:t>
            </a:r>
          </a:p>
        </p:txBody>
      </p:sp>
      <p:sp>
        <p:nvSpPr>
          <p:cNvPr id="22" name="Fluxograma: Fita perfurada 20"/>
          <p:cNvSpPr/>
          <p:nvPr/>
        </p:nvSpPr>
        <p:spPr>
          <a:xfrm>
            <a:off x="3402013" y="7119938"/>
            <a:ext cx="1854200" cy="1528762"/>
          </a:xfrm>
          <a:prstGeom prst="flowChartPunchedTape">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r>
              <a:rPr lang="pt-BR" sz="3000" dirty="0">
                <a:solidFill>
                  <a:schemeClr val="accent1">
                    <a:lumMod val="75000"/>
                  </a:schemeClr>
                </a:solidFill>
                <a:cs typeface="Verdana"/>
              </a:rPr>
              <a:t>CONDUTA</a:t>
            </a:r>
          </a:p>
        </p:txBody>
      </p:sp>
      <p:sp>
        <p:nvSpPr>
          <p:cNvPr id="24" name="TextBox 17"/>
          <p:cNvSpPr txBox="1"/>
          <p:nvPr/>
        </p:nvSpPr>
        <p:spPr>
          <a:xfrm>
            <a:off x="3402013" y="8707438"/>
            <a:ext cx="1854200" cy="1343025"/>
          </a:xfrm>
          <a:prstGeom prst="rect">
            <a:avLst/>
          </a:prstGeom>
          <a:noFill/>
          <a:ln>
            <a:solidFill>
              <a:schemeClr val="accent1">
                <a:lumMod val="40000"/>
                <a:lumOff val="60000"/>
              </a:schemeClr>
            </a:solidFill>
          </a:ln>
        </p:spPr>
        <p:txBody>
          <a:bodyPr lIns="137160" tIns="68580" rIns="137160" bIns="68580">
            <a:spAutoFit/>
          </a:bodyPr>
          <a:lstStyle/>
          <a:p>
            <a:pPr algn="just" eaLnBrk="1" hangingPunct="1">
              <a:lnSpc>
                <a:spcPct val="110000"/>
              </a:lnSpc>
              <a:defRPr/>
            </a:pPr>
            <a:r>
              <a:rPr lang="en-US" dirty="0">
                <a:solidFill>
                  <a:schemeClr val="accent1">
                    <a:lumMod val="75000"/>
                  </a:schemeClr>
                </a:solidFill>
                <a:latin typeface="+mn-lt"/>
              </a:rPr>
              <a:t>Toda </a:t>
            </a:r>
            <a:r>
              <a:rPr lang="en-US" dirty="0" err="1">
                <a:solidFill>
                  <a:schemeClr val="accent1">
                    <a:lumMod val="75000"/>
                  </a:schemeClr>
                </a:solidFill>
                <a:latin typeface="+mn-lt"/>
              </a:rPr>
              <a:t>ação</a:t>
            </a:r>
            <a:r>
              <a:rPr lang="en-US" dirty="0">
                <a:solidFill>
                  <a:schemeClr val="accent1">
                    <a:lumMod val="75000"/>
                  </a:schemeClr>
                </a:solidFill>
                <a:latin typeface="+mn-lt"/>
              </a:rPr>
              <a:t> </a:t>
            </a:r>
            <a:r>
              <a:rPr lang="en-US" dirty="0" err="1">
                <a:solidFill>
                  <a:schemeClr val="accent1">
                    <a:lumMod val="75000"/>
                  </a:schemeClr>
                </a:solidFill>
                <a:latin typeface="+mn-lt"/>
              </a:rPr>
              <a:t>ou</a:t>
            </a:r>
            <a:r>
              <a:rPr lang="en-US" dirty="0">
                <a:solidFill>
                  <a:schemeClr val="accent1">
                    <a:lumMod val="75000"/>
                  </a:schemeClr>
                </a:solidFill>
                <a:latin typeface="+mn-lt"/>
              </a:rPr>
              <a:t> </a:t>
            </a:r>
            <a:r>
              <a:rPr lang="en-US" dirty="0" err="1">
                <a:solidFill>
                  <a:schemeClr val="accent1">
                    <a:lumMod val="75000"/>
                  </a:schemeClr>
                </a:solidFill>
                <a:latin typeface="+mn-lt"/>
              </a:rPr>
              <a:t>omissão</a:t>
            </a:r>
            <a:r>
              <a:rPr lang="en-US" dirty="0">
                <a:solidFill>
                  <a:schemeClr val="accent1">
                    <a:lumMod val="75000"/>
                  </a:schemeClr>
                </a:solidFill>
                <a:latin typeface="+mn-lt"/>
              </a:rPr>
              <a:t> do </a:t>
            </a:r>
            <a:r>
              <a:rPr lang="en-US" dirty="0" err="1">
                <a:solidFill>
                  <a:schemeClr val="accent1">
                    <a:lumMod val="75000"/>
                  </a:schemeClr>
                </a:solidFill>
                <a:latin typeface="+mn-lt"/>
              </a:rPr>
              <a:t>agente</a:t>
            </a:r>
            <a:r>
              <a:rPr lang="en-US" dirty="0">
                <a:solidFill>
                  <a:schemeClr val="accent1">
                    <a:lumMod val="75000"/>
                  </a:schemeClr>
                </a:solidFill>
                <a:latin typeface="+mn-lt"/>
              </a:rPr>
              <a:t>  titular do </a:t>
            </a:r>
            <a:r>
              <a:rPr lang="en-US" dirty="0" err="1">
                <a:solidFill>
                  <a:schemeClr val="accent1">
                    <a:lumMod val="75000"/>
                  </a:schemeClr>
                </a:solidFill>
                <a:latin typeface="+mn-lt"/>
              </a:rPr>
              <a:t>ato</a:t>
            </a:r>
            <a:r>
              <a:rPr lang="en-US" dirty="0">
                <a:solidFill>
                  <a:schemeClr val="accent1">
                    <a:lumMod val="75000"/>
                  </a:schemeClr>
                </a:solidFill>
                <a:latin typeface="+mn-lt"/>
              </a:rPr>
              <a:t> </a:t>
            </a:r>
            <a:r>
              <a:rPr lang="en-US" dirty="0" err="1">
                <a:solidFill>
                  <a:schemeClr val="accent1">
                    <a:lumMod val="75000"/>
                  </a:schemeClr>
                </a:solidFill>
                <a:latin typeface="+mn-lt"/>
              </a:rPr>
              <a:t>ilícito</a:t>
            </a:r>
            <a:endParaRPr lang="en-US" dirty="0">
              <a:solidFill>
                <a:schemeClr val="accent1">
                  <a:lumMod val="75000"/>
                </a:schemeClr>
              </a:solidFill>
              <a:latin typeface="+mn-lt"/>
            </a:endParaRPr>
          </a:p>
        </p:txBody>
      </p:sp>
      <p:sp>
        <p:nvSpPr>
          <p:cNvPr id="26" name="Mais 18"/>
          <p:cNvSpPr/>
          <p:nvPr/>
        </p:nvSpPr>
        <p:spPr>
          <a:xfrm>
            <a:off x="5273675" y="7539038"/>
            <a:ext cx="584200" cy="577850"/>
          </a:xfrm>
          <a:prstGeom prst="mathPlus">
            <a:avLst/>
          </a:prstGeom>
          <a:no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endParaRPr lang="pt-BR" sz="3000">
              <a:solidFill>
                <a:schemeClr val="accent1">
                  <a:lumMod val="75000"/>
                </a:schemeClr>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533400" y="323850"/>
            <a:ext cx="9359900" cy="647700"/>
          </a:xfrm>
        </p:spPr>
        <p:txBody>
          <a:bodyPr/>
          <a:lstStyle/>
          <a:p>
            <a:pPr eaLnBrk="1" hangingPunct="1">
              <a:defRPr/>
            </a:pPr>
            <a:r>
              <a:rPr lang="pt-BR" dirty="0"/>
              <a:t>Responsabilidade Civil no CDC</a:t>
            </a:r>
          </a:p>
        </p:txBody>
      </p:sp>
      <p:sp>
        <p:nvSpPr>
          <p:cNvPr id="7" name="Rectangle 1"/>
          <p:cNvSpPr>
            <a:spLocks noChangeArrowheads="1"/>
          </p:cNvSpPr>
          <p:nvPr/>
        </p:nvSpPr>
        <p:spPr bwMode="auto">
          <a:xfrm>
            <a:off x="1377434" y="1474620"/>
            <a:ext cx="10647139" cy="1405769"/>
          </a:xfrm>
          <a:prstGeom prst="rect">
            <a:avLst/>
          </a:prstGeom>
          <a:noFill/>
          <a:ln w="9525">
            <a:solidFill>
              <a:schemeClr val="accent1">
                <a:lumMod val="75000"/>
              </a:schemeClr>
            </a:solidFill>
            <a:miter lim="800000"/>
            <a:headEnd/>
            <a:tailEnd/>
          </a:ln>
          <a:effectLst/>
          <a:scene3d>
            <a:camera prst="orthographicFront">
              <a:rot lat="0" lon="0" rev="0"/>
            </a:camera>
            <a:lightRig rig="balanced" dir="t">
              <a:rot lat="0" lon="0" rev="8700000"/>
            </a:lightRig>
          </a:scene3d>
          <a:sp3d>
            <a:bevelT w="190500" h="38100"/>
          </a:sp3d>
        </p:spPr>
        <p:txBody>
          <a:bodyPr anchor="ctr">
            <a:spAutoFit/>
          </a:bodyPr>
          <a:lstStyle>
            <a:lvl1pPr eaLnBrk="0" hangingPunct="0">
              <a:defRPr sz="1600">
                <a:solidFill>
                  <a:schemeClr val="tx1"/>
                </a:solidFill>
                <a:latin typeface="Arial" charset="0"/>
                <a:ea typeface="ＭＳ Ｐゴシック" charset="0"/>
                <a:cs typeface="Arial" charset="0"/>
              </a:defRPr>
            </a:lvl1pPr>
            <a:lvl2pPr marL="742950" indent="-285750" eaLnBrk="0" hangingPunct="0">
              <a:defRPr sz="1600">
                <a:solidFill>
                  <a:schemeClr val="tx1"/>
                </a:solidFill>
                <a:latin typeface="Arial" charset="0"/>
                <a:ea typeface="Arial" charset="0"/>
                <a:cs typeface="Arial" charset="0"/>
              </a:defRPr>
            </a:lvl2pPr>
            <a:lvl3pPr marL="1143000" indent="-228600" eaLnBrk="0" hangingPunct="0">
              <a:defRPr sz="1600">
                <a:solidFill>
                  <a:schemeClr val="tx1"/>
                </a:solidFill>
                <a:latin typeface="Arial" charset="0"/>
                <a:ea typeface="Arial" charset="0"/>
                <a:cs typeface="Arial" charset="0"/>
              </a:defRPr>
            </a:lvl3pPr>
            <a:lvl4pPr marL="1600200" indent="-228600" eaLnBrk="0" hangingPunct="0">
              <a:defRPr sz="1600">
                <a:solidFill>
                  <a:schemeClr val="tx1"/>
                </a:solidFill>
                <a:latin typeface="Arial" charset="0"/>
                <a:ea typeface="Arial" charset="0"/>
                <a:cs typeface="Arial" charset="0"/>
              </a:defRPr>
            </a:lvl4pPr>
            <a:lvl5pPr marL="2057400" indent="-228600" eaLnBrk="0" hangingPunct="0">
              <a:defRPr sz="16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ea typeface="Arial" charset="0"/>
                <a:cs typeface="Arial" charset="0"/>
              </a:defRPr>
            </a:lvl9pPr>
          </a:lstStyle>
          <a:p>
            <a:pPr algn="ctr" eaLnBrk="1" hangingPunct="1">
              <a:lnSpc>
                <a:spcPct val="150000"/>
              </a:lnSpc>
              <a:defRPr/>
            </a:pPr>
            <a:r>
              <a:rPr lang="pt-BR" sz="3000" dirty="0">
                <a:solidFill>
                  <a:schemeClr val="accent1">
                    <a:lumMod val="75000"/>
                  </a:schemeClr>
                </a:solidFill>
                <a:latin typeface="+mn-lt"/>
                <a:cs typeface="Verdana"/>
              </a:rPr>
              <a:t>Quem é responsável</a:t>
            </a:r>
          </a:p>
          <a:p>
            <a:pPr algn="ctr" eaLnBrk="1" hangingPunct="1">
              <a:lnSpc>
                <a:spcPct val="150000"/>
              </a:lnSpc>
              <a:defRPr/>
            </a:pPr>
            <a:r>
              <a:rPr lang="pt-BR" sz="3000" dirty="0">
                <a:solidFill>
                  <a:schemeClr val="accent1">
                    <a:lumMod val="75000"/>
                  </a:schemeClr>
                </a:solidFill>
                <a:latin typeface="+mn-lt"/>
                <a:cs typeface="Verdana"/>
              </a:rPr>
              <a:t>Pelo dano causado ao consumidor ?</a:t>
            </a:r>
          </a:p>
        </p:txBody>
      </p:sp>
      <p:sp>
        <p:nvSpPr>
          <p:cNvPr id="8" name="Seta: para Baixo 7"/>
          <p:cNvSpPr/>
          <p:nvPr/>
        </p:nvSpPr>
        <p:spPr bwMode="auto">
          <a:xfrm>
            <a:off x="5418138" y="3209925"/>
            <a:ext cx="1681162" cy="576263"/>
          </a:xfrm>
          <a:prstGeom prst="downArrow">
            <a:avLst/>
          </a:prstGeom>
          <a:noFill/>
          <a:ln w="9525" cap="flat" cmpd="sng" algn="ctr">
            <a:solidFill>
              <a:schemeClr val="accent1">
                <a:lumMod val="75000"/>
              </a:schemeClr>
            </a:solidFill>
            <a:prstDash val="solid"/>
            <a:round/>
            <a:headEnd type="none" w="med" len="med"/>
            <a:tailEnd type="none" w="med" len="med"/>
          </a:ln>
          <a:effectLst/>
        </p:spPr>
        <p:txBody>
          <a:bodyPr lIns="137160" tIns="68580" rIns="137160" bIns="68580"/>
          <a:lstStyle/>
          <a:p>
            <a:pPr defTabSz="1371600">
              <a:defRPr/>
            </a:pPr>
            <a:endParaRPr lang="pt-BR" sz="3000" dirty="0">
              <a:solidFill>
                <a:schemeClr val="accent1">
                  <a:lumMod val="75000"/>
                </a:schemeClr>
              </a:solidFill>
              <a:latin typeface="+mn-lt"/>
            </a:endParaRPr>
          </a:p>
        </p:txBody>
      </p:sp>
      <p:sp>
        <p:nvSpPr>
          <p:cNvPr id="9" name="Rectangle 1"/>
          <p:cNvSpPr>
            <a:spLocks noChangeArrowheads="1"/>
          </p:cNvSpPr>
          <p:nvPr/>
        </p:nvSpPr>
        <p:spPr bwMode="auto">
          <a:xfrm>
            <a:off x="1377434" y="4038428"/>
            <a:ext cx="10647140" cy="713272"/>
          </a:xfrm>
          <a:prstGeom prst="rect">
            <a:avLst/>
          </a:prstGeom>
          <a:noFill/>
          <a:ln w="9525">
            <a:solidFill>
              <a:schemeClr val="accent1">
                <a:lumMod val="75000"/>
              </a:schemeClr>
            </a:solidFill>
            <a:miter lim="800000"/>
            <a:headEnd/>
            <a:tailEnd/>
          </a:ln>
          <a:effectLst/>
          <a:scene3d>
            <a:camera prst="orthographicFront">
              <a:rot lat="0" lon="0" rev="0"/>
            </a:camera>
            <a:lightRig rig="balanced" dir="t">
              <a:rot lat="0" lon="0" rev="8700000"/>
            </a:lightRig>
          </a:scene3d>
          <a:sp3d>
            <a:bevelT w="190500" h="38100"/>
          </a:sp3d>
        </p:spPr>
        <p:txBody>
          <a:bodyPr anchor="ctr">
            <a:spAutoFit/>
          </a:bodyPr>
          <a:lstStyle>
            <a:lvl1pPr eaLnBrk="0" hangingPunct="0">
              <a:defRPr sz="1600">
                <a:solidFill>
                  <a:schemeClr val="tx1"/>
                </a:solidFill>
                <a:latin typeface="Arial" charset="0"/>
                <a:ea typeface="ＭＳ Ｐゴシック" charset="0"/>
                <a:cs typeface="Arial" charset="0"/>
              </a:defRPr>
            </a:lvl1pPr>
            <a:lvl2pPr marL="742950" indent="-285750" eaLnBrk="0" hangingPunct="0">
              <a:defRPr sz="1600">
                <a:solidFill>
                  <a:schemeClr val="tx1"/>
                </a:solidFill>
                <a:latin typeface="Arial" charset="0"/>
                <a:ea typeface="Arial" charset="0"/>
                <a:cs typeface="Arial" charset="0"/>
              </a:defRPr>
            </a:lvl2pPr>
            <a:lvl3pPr marL="1143000" indent="-228600" eaLnBrk="0" hangingPunct="0">
              <a:defRPr sz="1600">
                <a:solidFill>
                  <a:schemeClr val="tx1"/>
                </a:solidFill>
                <a:latin typeface="Arial" charset="0"/>
                <a:ea typeface="Arial" charset="0"/>
                <a:cs typeface="Arial" charset="0"/>
              </a:defRPr>
            </a:lvl3pPr>
            <a:lvl4pPr marL="1600200" indent="-228600" eaLnBrk="0" hangingPunct="0">
              <a:defRPr sz="1600">
                <a:solidFill>
                  <a:schemeClr val="tx1"/>
                </a:solidFill>
                <a:latin typeface="Arial" charset="0"/>
                <a:ea typeface="Arial" charset="0"/>
                <a:cs typeface="Arial" charset="0"/>
              </a:defRPr>
            </a:lvl4pPr>
            <a:lvl5pPr marL="2057400" indent="-228600" eaLnBrk="0" hangingPunct="0">
              <a:defRPr sz="16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ea typeface="Arial" charset="0"/>
                <a:cs typeface="Arial" charset="0"/>
              </a:defRPr>
            </a:lvl9pPr>
          </a:lstStyle>
          <a:p>
            <a:pPr algn="ctr" eaLnBrk="1" hangingPunct="1">
              <a:lnSpc>
                <a:spcPct val="150000"/>
              </a:lnSpc>
              <a:defRPr/>
            </a:pPr>
            <a:r>
              <a:rPr lang="pt-BR" sz="3000" dirty="0">
                <a:solidFill>
                  <a:schemeClr val="accent1">
                    <a:lumMod val="75000"/>
                  </a:schemeClr>
                </a:solidFill>
                <a:latin typeface="+mn-lt"/>
                <a:cs typeface="Verdana"/>
              </a:rPr>
              <a:t>Vícios e defeitos do produto ou do serviço</a:t>
            </a:r>
          </a:p>
        </p:txBody>
      </p:sp>
      <p:sp>
        <p:nvSpPr>
          <p:cNvPr id="10" name="Retângulo 9"/>
          <p:cNvSpPr/>
          <p:nvPr/>
        </p:nvSpPr>
        <p:spPr>
          <a:xfrm>
            <a:off x="1582738" y="5535613"/>
            <a:ext cx="10442575" cy="3784600"/>
          </a:xfrm>
          <a:prstGeom prst="rect">
            <a:avLst/>
          </a:prstGeom>
          <a:ln>
            <a:solidFill>
              <a:schemeClr val="accent1">
                <a:lumMod val="40000"/>
                <a:lumOff val="60000"/>
              </a:schemeClr>
            </a:solidFill>
          </a:ln>
        </p:spPr>
        <p:txBody>
          <a:bodyPr>
            <a:spAutoFit/>
          </a:bodyPr>
          <a:lstStyle/>
          <a:p>
            <a:pPr algn="just" eaLnBrk="1" hangingPunct="1">
              <a:defRPr/>
            </a:pPr>
            <a:r>
              <a:rPr lang="pt-BR" sz="3000" dirty="0">
                <a:solidFill>
                  <a:schemeClr val="accent1">
                    <a:lumMod val="75000"/>
                  </a:schemeClr>
                </a:solidFill>
                <a:latin typeface="+mn-lt"/>
                <a:ea typeface="Verdana" panose="020B0604030504040204" pitchFamily="34" charset="0"/>
              </a:rPr>
              <a:t>O defeito, como pressuposto da responsabilidade pelo fato do produto ou do serviço, é uma falha do atendimento do dever de segurança imputado aos fornecedores de produtos e serviços no mercado de consumo, sofrendo o consumidor danos de ordem física e/ou moral. Difere dos vícios, que representam a falha a um dever de adequação, que se dá quando o produto ou o serviço não servem à finalidade que legitimamente deles são esperados, pelo comprometimento da sua qualidade ou da quantidade.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Saúde e a Constituição de 1988</a:t>
            </a:r>
          </a:p>
        </p:txBody>
      </p:sp>
      <p:sp>
        <p:nvSpPr>
          <p:cNvPr id="9" name="CaixaDeTexto 8"/>
          <p:cNvSpPr txBox="1"/>
          <p:nvPr/>
        </p:nvSpPr>
        <p:spPr>
          <a:xfrm>
            <a:off x="6858000" y="2417763"/>
            <a:ext cx="5903913" cy="4246562"/>
          </a:xfrm>
          <a:prstGeom prst="rect">
            <a:avLst/>
          </a:prstGeom>
          <a:noFill/>
          <a:ln>
            <a:solidFill>
              <a:schemeClr val="accent1">
                <a:lumMod val="40000"/>
                <a:lumOff val="60000"/>
              </a:schemeClr>
            </a:solidFill>
          </a:ln>
        </p:spPr>
        <p:txBody>
          <a:bodyPr>
            <a:spAutoFit/>
          </a:bodyPr>
          <a:lstStyle/>
          <a:p>
            <a:pPr algn="just">
              <a:defRPr/>
            </a:pPr>
            <a:r>
              <a:rPr lang="pt-BR" sz="3000" dirty="0">
                <a:solidFill>
                  <a:schemeClr val="accent1">
                    <a:lumMod val="75000"/>
                  </a:schemeClr>
                </a:solidFill>
              </a:rPr>
              <a:t>Art. 6º CF/88. São </a:t>
            </a:r>
            <a:r>
              <a:rPr lang="pt-BR" sz="3000" u="sng" dirty="0">
                <a:solidFill>
                  <a:schemeClr val="accent1">
                    <a:lumMod val="75000"/>
                  </a:schemeClr>
                </a:solidFill>
              </a:rPr>
              <a:t>direitos sociais</a:t>
            </a:r>
            <a:r>
              <a:rPr lang="pt-BR" sz="3000" dirty="0">
                <a:solidFill>
                  <a:schemeClr val="accent1">
                    <a:lumMod val="75000"/>
                  </a:schemeClr>
                </a:solidFill>
              </a:rPr>
              <a:t> a educação, a </a:t>
            </a:r>
            <a:r>
              <a:rPr lang="pt-BR" sz="3000" u="sng" dirty="0">
                <a:solidFill>
                  <a:schemeClr val="accent1">
                    <a:lumMod val="75000"/>
                  </a:schemeClr>
                </a:solidFill>
              </a:rPr>
              <a:t>saúde</a:t>
            </a:r>
            <a:r>
              <a:rPr lang="pt-BR" sz="3000" dirty="0">
                <a:solidFill>
                  <a:schemeClr val="accent1">
                    <a:lumMod val="75000"/>
                  </a:schemeClr>
                </a:solidFill>
              </a:rPr>
              <a:t>, a alimentação, o trabalho, a moradia, o transporte, o lazer, a segurança, a previdência social, a proteção à maternidade e à infância, a assistência aos desamparados, na forma desta Constituição. </a:t>
            </a:r>
          </a:p>
        </p:txBody>
      </p:sp>
      <p:sp>
        <p:nvSpPr>
          <p:cNvPr id="11" name="CaixaDeTexto 10"/>
          <p:cNvSpPr txBox="1"/>
          <p:nvPr/>
        </p:nvSpPr>
        <p:spPr>
          <a:xfrm>
            <a:off x="6858000" y="6908800"/>
            <a:ext cx="6288088" cy="3324225"/>
          </a:xfrm>
          <a:prstGeom prst="rect">
            <a:avLst/>
          </a:prstGeom>
          <a:noFill/>
        </p:spPr>
        <p:txBody>
          <a:bodyPr>
            <a:spAutoFit/>
          </a:bodyPr>
          <a:lstStyle/>
          <a:p>
            <a:pPr algn="just">
              <a:defRPr/>
            </a:pPr>
            <a:r>
              <a:rPr lang="pt-BR" sz="3000" dirty="0">
                <a:solidFill>
                  <a:schemeClr val="accent1">
                    <a:lumMod val="75000"/>
                  </a:schemeClr>
                </a:solidFill>
              </a:rPr>
              <a:t>Os direitos sociais obrigam o Estado, como representante da coletividade, a intervir na criação de institutos aptos a tornar possível o acesso à instrução, o exercício de um trabalho, o cuidado com a saúde de todos.</a:t>
            </a:r>
          </a:p>
        </p:txBody>
      </p:sp>
      <p:sp>
        <p:nvSpPr>
          <p:cNvPr id="12" name="Seta: para Baixo 11"/>
          <p:cNvSpPr/>
          <p:nvPr/>
        </p:nvSpPr>
        <p:spPr>
          <a:xfrm>
            <a:off x="9053513" y="6738938"/>
            <a:ext cx="1512887" cy="214312"/>
          </a:xfrm>
          <a:prstGeom prst="down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 name="CaixaDeTexto 12"/>
          <p:cNvSpPr txBox="1"/>
          <p:nvPr/>
        </p:nvSpPr>
        <p:spPr>
          <a:xfrm>
            <a:off x="3382963" y="1570038"/>
            <a:ext cx="6227762" cy="554037"/>
          </a:xfrm>
          <a:prstGeom prst="rect">
            <a:avLst/>
          </a:prstGeom>
          <a:noFill/>
        </p:spPr>
        <p:txBody>
          <a:bodyPr wrap="none">
            <a:spAutoFit/>
          </a:bodyPr>
          <a:lstStyle/>
          <a:p>
            <a:pPr>
              <a:defRPr/>
            </a:pPr>
            <a:r>
              <a:rPr lang="pt-BR" sz="3000" dirty="0">
                <a:solidFill>
                  <a:schemeClr val="accent1">
                    <a:lumMod val="75000"/>
                  </a:schemeClr>
                </a:solidFill>
              </a:rPr>
              <a:t>Direitos e Garantias Fundamentais </a:t>
            </a:r>
          </a:p>
        </p:txBody>
      </p:sp>
      <p:sp>
        <p:nvSpPr>
          <p:cNvPr id="15" name="CaixaDeTexto 14"/>
          <p:cNvSpPr txBox="1"/>
          <p:nvPr/>
        </p:nvSpPr>
        <p:spPr>
          <a:xfrm>
            <a:off x="304800" y="2417763"/>
            <a:ext cx="5545138" cy="4246562"/>
          </a:xfrm>
          <a:prstGeom prst="rect">
            <a:avLst/>
          </a:prstGeom>
          <a:noFill/>
          <a:ln>
            <a:solidFill>
              <a:schemeClr val="accent1">
                <a:lumMod val="40000"/>
                <a:lumOff val="60000"/>
              </a:schemeClr>
            </a:solidFill>
          </a:ln>
        </p:spPr>
        <p:txBody>
          <a:bodyPr>
            <a:spAutoFit/>
          </a:bodyPr>
          <a:lstStyle/>
          <a:p>
            <a:pPr algn="just">
              <a:defRPr/>
            </a:pPr>
            <a:r>
              <a:rPr lang="pt-BR" sz="3000" dirty="0">
                <a:solidFill>
                  <a:schemeClr val="accent1">
                    <a:lumMod val="75000"/>
                  </a:schemeClr>
                </a:solidFill>
              </a:rPr>
              <a:t> Art. 5º CF/88. Todos são iguais perante a lei, sem distinção de qualquer natureza, garantindo-se aos brasileiros e aos estrangeiros residentes no País a inviolabilidade do </a:t>
            </a:r>
            <a:r>
              <a:rPr lang="pt-BR" sz="3000" u="sng" dirty="0">
                <a:solidFill>
                  <a:schemeClr val="accent1">
                    <a:lumMod val="75000"/>
                  </a:schemeClr>
                </a:solidFill>
              </a:rPr>
              <a:t>direito à vida</a:t>
            </a:r>
            <a:r>
              <a:rPr lang="pt-BR" sz="3000" dirty="0">
                <a:solidFill>
                  <a:schemeClr val="accent1">
                    <a:lumMod val="75000"/>
                  </a:schemeClr>
                </a:solidFill>
              </a:rPr>
              <a:t>, à liberdade, à igualdade, à segurança e à propriedade, nos termos seguintes:</a:t>
            </a:r>
          </a:p>
        </p:txBody>
      </p:sp>
      <p:sp>
        <p:nvSpPr>
          <p:cNvPr id="16" name="Seta: para Baixo 15"/>
          <p:cNvSpPr/>
          <p:nvPr/>
        </p:nvSpPr>
        <p:spPr>
          <a:xfrm>
            <a:off x="2178050" y="6902450"/>
            <a:ext cx="1511300" cy="214313"/>
          </a:xfrm>
          <a:prstGeom prst="down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7" name="CaixaDeTexto 16"/>
          <p:cNvSpPr txBox="1"/>
          <p:nvPr/>
        </p:nvSpPr>
        <p:spPr>
          <a:xfrm>
            <a:off x="161925" y="7364413"/>
            <a:ext cx="5688013" cy="2862262"/>
          </a:xfrm>
          <a:prstGeom prst="rect">
            <a:avLst/>
          </a:prstGeom>
          <a:noFill/>
        </p:spPr>
        <p:txBody>
          <a:bodyPr>
            <a:spAutoFit/>
          </a:bodyPr>
          <a:lstStyle/>
          <a:p>
            <a:pPr marL="457200" indent="-457200" algn="just">
              <a:buFont typeface="Arial" panose="020B0604020202020204" pitchFamily="34" charset="0"/>
              <a:buChar char="•"/>
              <a:defRPr/>
            </a:pPr>
            <a:r>
              <a:rPr lang="pt-BR" sz="3000" dirty="0">
                <a:solidFill>
                  <a:schemeClr val="accent1">
                    <a:lumMod val="75000"/>
                  </a:schemeClr>
                </a:solidFill>
              </a:rPr>
              <a:t>Princípio da Dignidade da Pessoa Humana (Art. 1º CF/88)</a:t>
            </a:r>
          </a:p>
          <a:p>
            <a:pPr marL="457200" indent="-457200" algn="just">
              <a:buFont typeface="Arial" panose="020B0604020202020204" pitchFamily="34" charset="0"/>
              <a:buChar char="•"/>
              <a:defRPr/>
            </a:pPr>
            <a:endParaRPr lang="pt-BR" sz="3000" dirty="0">
              <a:solidFill>
                <a:schemeClr val="accent1">
                  <a:lumMod val="75000"/>
                </a:schemeClr>
              </a:solidFill>
            </a:endParaRPr>
          </a:p>
          <a:p>
            <a:pPr marL="457200" indent="-457200" algn="just">
              <a:buFont typeface="Arial" panose="020B0604020202020204" pitchFamily="34" charset="0"/>
              <a:buChar char="•"/>
              <a:defRPr/>
            </a:pPr>
            <a:r>
              <a:rPr lang="pt-BR" sz="3000" dirty="0">
                <a:solidFill>
                  <a:schemeClr val="accent1">
                    <a:lumMod val="75000"/>
                  </a:schemeClr>
                </a:solidFill>
              </a:rPr>
              <a:t>Princípio do mínimo existencial</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p:cNvSpPr/>
          <p:nvPr/>
        </p:nvSpPr>
        <p:spPr>
          <a:xfrm>
            <a:off x="204788" y="6089650"/>
            <a:ext cx="12787312" cy="4111625"/>
          </a:xfrm>
          <a:prstGeom prst="round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Responsabilidade Civil no CDC</a:t>
            </a:r>
          </a:p>
        </p:txBody>
      </p:sp>
      <p:sp>
        <p:nvSpPr>
          <p:cNvPr id="9" name="CaixaDeTexto 9"/>
          <p:cNvSpPr txBox="1">
            <a:spLocks noChangeArrowheads="1"/>
          </p:cNvSpPr>
          <p:nvPr/>
        </p:nvSpPr>
        <p:spPr bwMode="auto">
          <a:xfrm>
            <a:off x="498475" y="7491413"/>
            <a:ext cx="2486025" cy="1063625"/>
          </a:xfrm>
          <a:prstGeom prst="rect">
            <a:avLst/>
          </a:prstGeom>
          <a:noFill/>
          <a:ln w="9525">
            <a:solidFill>
              <a:schemeClr val="accent1"/>
            </a:solidFill>
            <a:miter lim="800000"/>
            <a:headEnd/>
            <a:tailEnd/>
          </a:ln>
        </p:spPr>
        <p:txBody>
          <a:bodyPr lIns="137160" tIns="68580" rIns="137160" bIns="6858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defRPr/>
            </a:pPr>
            <a:r>
              <a:rPr lang="pt-BR" altLang="pt-BR" sz="3000" dirty="0">
                <a:solidFill>
                  <a:schemeClr val="accent1">
                    <a:lumMod val="75000"/>
                  </a:schemeClr>
                </a:solidFill>
                <a:latin typeface="+mn-lt"/>
                <a:cs typeface="Verdana"/>
              </a:rPr>
              <a:t>RESPONSAB.</a:t>
            </a:r>
          </a:p>
          <a:p>
            <a:pPr algn="ctr" eaLnBrk="1" hangingPunct="1">
              <a:spcBef>
                <a:spcPct val="0"/>
              </a:spcBef>
              <a:buFontTx/>
              <a:buNone/>
              <a:defRPr/>
            </a:pPr>
            <a:r>
              <a:rPr lang="pt-BR" altLang="pt-BR" sz="3000" dirty="0">
                <a:solidFill>
                  <a:schemeClr val="accent1">
                    <a:lumMod val="75000"/>
                  </a:schemeClr>
                </a:solidFill>
                <a:latin typeface="+mn-lt"/>
                <a:cs typeface="Verdana"/>
              </a:rPr>
              <a:t>  OBJETIVA</a:t>
            </a:r>
          </a:p>
        </p:txBody>
      </p:sp>
      <p:sp>
        <p:nvSpPr>
          <p:cNvPr id="13" name="TextBox 15"/>
          <p:cNvSpPr txBox="1"/>
          <p:nvPr/>
        </p:nvSpPr>
        <p:spPr>
          <a:xfrm>
            <a:off x="477838" y="8716963"/>
            <a:ext cx="2530475" cy="1063625"/>
          </a:xfrm>
          <a:prstGeom prst="rect">
            <a:avLst/>
          </a:prstGeom>
          <a:noFill/>
          <a:ln>
            <a:solidFill>
              <a:schemeClr val="accent1"/>
            </a:solidFill>
          </a:ln>
        </p:spPr>
        <p:txBody>
          <a:bodyPr wrap="none" lIns="137160" tIns="68580" rIns="137160" bIns="68580">
            <a:spAutoFit/>
          </a:bodyPr>
          <a:lstStyle/>
          <a:p>
            <a:pPr algn="ctr" eaLnBrk="1" hangingPunct="1">
              <a:defRPr/>
            </a:pPr>
            <a:r>
              <a:rPr lang="en-US" sz="3000" dirty="0">
                <a:solidFill>
                  <a:schemeClr val="accent1">
                    <a:lumMod val="75000"/>
                  </a:schemeClr>
                </a:solidFill>
                <a:latin typeface="+mn-lt"/>
              </a:rPr>
              <a:t>DIREITO </a:t>
            </a:r>
          </a:p>
          <a:p>
            <a:pPr algn="ctr" eaLnBrk="1" hangingPunct="1">
              <a:defRPr/>
            </a:pPr>
            <a:r>
              <a:rPr lang="en-US" sz="3000" dirty="0">
                <a:solidFill>
                  <a:schemeClr val="accent1">
                    <a:lumMod val="75000"/>
                  </a:schemeClr>
                </a:solidFill>
                <a:latin typeface="+mn-lt"/>
              </a:rPr>
              <a:t>CONSUMIDOR</a:t>
            </a:r>
          </a:p>
        </p:txBody>
      </p:sp>
      <p:sp>
        <p:nvSpPr>
          <p:cNvPr id="14" name="TextBox 17"/>
          <p:cNvSpPr txBox="1"/>
          <p:nvPr/>
        </p:nvSpPr>
        <p:spPr>
          <a:xfrm>
            <a:off x="7058025" y="8923338"/>
            <a:ext cx="2530475" cy="1136650"/>
          </a:xfrm>
          <a:prstGeom prst="rect">
            <a:avLst/>
          </a:prstGeom>
          <a:noFill/>
          <a:ln>
            <a:solidFill>
              <a:schemeClr val="accent1"/>
            </a:solidFill>
          </a:ln>
        </p:spPr>
        <p:txBody>
          <a:bodyPr lIns="137160" tIns="68580" rIns="137160" bIns="68580">
            <a:spAutoFit/>
          </a:bodyPr>
          <a:lstStyle/>
          <a:p>
            <a:pPr algn="just" eaLnBrk="1" hangingPunct="1">
              <a:lnSpc>
                <a:spcPct val="110000"/>
              </a:lnSpc>
              <a:defRPr/>
            </a:pPr>
            <a:r>
              <a:rPr lang="en-US" sz="2000" dirty="0">
                <a:solidFill>
                  <a:schemeClr val="accent1">
                    <a:lumMod val="75000"/>
                  </a:schemeClr>
                </a:solidFill>
                <a:latin typeface="+mn-lt"/>
              </a:rPr>
              <a:t>A </a:t>
            </a:r>
            <a:r>
              <a:rPr lang="en-US" sz="2000" dirty="0" err="1">
                <a:solidFill>
                  <a:schemeClr val="accent1">
                    <a:lumMod val="75000"/>
                  </a:schemeClr>
                </a:solidFill>
                <a:latin typeface="+mn-lt"/>
              </a:rPr>
              <a:t>linha</a:t>
            </a:r>
            <a:r>
              <a:rPr lang="en-US" sz="2000" dirty="0">
                <a:solidFill>
                  <a:schemeClr val="accent1">
                    <a:lumMod val="75000"/>
                  </a:schemeClr>
                </a:solidFill>
                <a:latin typeface="+mn-lt"/>
              </a:rPr>
              <a:t> </a:t>
            </a:r>
            <a:r>
              <a:rPr lang="en-US" sz="2000" dirty="0" err="1">
                <a:solidFill>
                  <a:schemeClr val="accent1">
                    <a:lumMod val="75000"/>
                  </a:schemeClr>
                </a:solidFill>
                <a:latin typeface="+mn-lt"/>
              </a:rPr>
              <a:t>condutora</a:t>
            </a:r>
            <a:r>
              <a:rPr lang="en-US" sz="2000" dirty="0">
                <a:solidFill>
                  <a:schemeClr val="accent1">
                    <a:lumMod val="75000"/>
                  </a:schemeClr>
                </a:solidFill>
                <a:latin typeface="+mn-lt"/>
              </a:rPr>
              <a:t> entre o </a:t>
            </a:r>
            <a:r>
              <a:rPr lang="en-US" sz="2000" dirty="0" err="1">
                <a:solidFill>
                  <a:schemeClr val="accent1">
                    <a:lumMod val="75000"/>
                  </a:schemeClr>
                </a:solidFill>
                <a:latin typeface="+mn-lt"/>
              </a:rPr>
              <a:t>agente</a:t>
            </a:r>
            <a:r>
              <a:rPr lang="en-US" sz="2000" dirty="0">
                <a:solidFill>
                  <a:schemeClr val="accent1">
                    <a:lumMod val="75000"/>
                  </a:schemeClr>
                </a:solidFill>
                <a:latin typeface="+mn-lt"/>
              </a:rPr>
              <a:t> e o </a:t>
            </a:r>
            <a:r>
              <a:rPr lang="en-US" sz="2000" dirty="0" err="1">
                <a:solidFill>
                  <a:schemeClr val="accent1">
                    <a:lumMod val="75000"/>
                  </a:schemeClr>
                </a:solidFill>
                <a:latin typeface="+mn-lt"/>
              </a:rPr>
              <a:t>dano</a:t>
            </a:r>
            <a:endParaRPr lang="en-US" sz="2000" dirty="0">
              <a:solidFill>
                <a:schemeClr val="accent1">
                  <a:lumMod val="75000"/>
                </a:schemeClr>
              </a:solidFill>
              <a:latin typeface="+mn-lt"/>
            </a:endParaRPr>
          </a:p>
        </p:txBody>
      </p:sp>
      <p:sp>
        <p:nvSpPr>
          <p:cNvPr id="76807" name="TextBox 19"/>
          <p:cNvSpPr txBox="1">
            <a:spLocks noChangeArrowheads="1"/>
          </p:cNvSpPr>
          <p:nvPr/>
        </p:nvSpPr>
        <p:spPr bwMode="auto">
          <a:xfrm>
            <a:off x="10166350" y="8923338"/>
            <a:ext cx="2247900" cy="1136650"/>
          </a:xfrm>
          <a:prstGeom prst="rect">
            <a:avLst/>
          </a:prstGeom>
          <a:noFill/>
          <a:ln w="9525">
            <a:solidFill>
              <a:schemeClr val="accent1"/>
            </a:solidFill>
            <a:miter lim="800000"/>
            <a:headEnd/>
            <a:tailEnd/>
          </a:ln>
        </p:spPr>
        <p:txBody>
          <a:bodyPr lIns="137160" tIns="68580" rIns="137160" bIns="6858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0000"/>
              </a:lnSpc>
              <a:defRPr/>
            </a:pPr>
            <a:r>
              <a:rPr lang="en-US" altLang="pt-BR" sz="2000">
                <a:solidFill>
                  <a:schemeClr val="accent1">
                    <a:lumMod val="75000"/>
                  </a:schemeClr>
                </a:solidFill>
                <a:latin typeface="+mn-lt"/>
                <a:ea typeface="MS PGothic" panose="020B0600070205080204" pitchFamily="34" charset="-128"/>
              </a:rPr>
              <a:t>O prejuízo material ou moral causado a uma pessoa.</a:t>
            </a:r>
          </a:p>
        </p:txBody>
      </p:sp>
      <p:sp>
        <p:nvSpPr>
          <p:cNvPr id="17" name="Fluxograma: Fita perfurada 20"/>
          <p:cNvSpPr/>
          <p:nvPr/>
        </p:nvSpPr>
        <p:spPr>
          <a:xfrm>
            <a:off x="7005638" y="7215188"/>
            <a:ext cx="2357437" cy="1528762"/>
          </a:xfrm>
          <a:prstGeom prst="flowChartPunchedTap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r>
              <a:rPr lang="pt-BR" sz="3000" dirty="0">
                <a:solidFill>
                  <a:schemeClr val="accent1">
                    <a:lumMod val="75000"/>
                  </a:schemeClr>
                </a:solidFill>
                <a:cs typeface="Verdana"/>
              </a:rPr>
              <a:t>NEXO CAUSAL</a:t>
            </a:r>
          </a:p>
        </p:txBody>
      </p:sp>
      <p:sp>
        <p:nvSpPr>
          <p:cNvPr id="18" name="Seta: para a Direita 17"/>
          <p:cNvSpPr/>
          <p:nvPr/>
        </p:nvSpPr>
        <p:spPr>
          <a:xfrm>
            <a:off x="3228975" y="8099425"/>
            <a:ext cx="217488" cy="700088"/>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
        <p:nvSpPr>
          <p:cNvPr id="19" name="Fluxograma: Fita perfurada 14"/>
          <p:cNvSpPr/>
          <p:nvPr/>
        </p:nvSpPr>
        <p:spPr>
          <a:xfrm>
            <a:off x="10248900" y="7188200"/>
            <a:ext cx="1798638" cy="1528763"/>
          </a:xfrm>
          <a:prstGeom prst="flowChartPunchedTap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r>
              <a:rPr lang="pt-BR" sz="3000" dirty="0">
                <a:solidFill>
                  <a:schemeClr val="accent1">
                    <a:lumMod val="75000"/>
                  </a:schemeClr>
                </a:solidFill>
                <a:cs typeface="Verdana"/>
              </a:rPr>
              <a:t>DANO</a:t>
            </a:r>
          </a:p>
        </p:txBody>
      </p:sp>
      <p:sp>
        <p:nvSpPr>
          <p:cNvPr id="20" name="Chave Esquerda 19"/>
          <p:cNvSpPr/>
          <p:nvPr/>
        </p:nvSpPr>
        <p:spPr>
          <a:xfrm rot="5400000">
            <a:off x="7787481" y="2731294"/>
            <a:ext cx="500063" cy="8607425"/>
          </a:xfrm>
          <a:prstGeom prst="leftBrace">
            <a:avLst>
              <a:gd name="adj1" fmla="val 8333"/>
              <a:gd name="adj2" fmla="val 49532"/>
            </a:avLst>
          </a:prstGeom>
          <a:noFill/>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solidFill>
                <a:schemeClr val="accent1">
                  <a:lumMod val="75000"/>
                </a:schemeClr>
              </a:solidFill>
            </a:endParaRPr>
          </a:p>
        </p:txBody>
      </p:sp>
      <p:sp>
        <p:nvSpPr>
          <p:cNvPr id="21" name="TextBox 15"/>
          <p:cNvSpPr txBox="1"/>
          <p:nvPr/>
        </p:nvSpPr>
        <p:spPr>
          <a:xfrm>
            <a:off x="5494338" y="6226175"/>
            <a:ext cx="5327650" cy="600075"/>
          </a:xfrm>
          <a:prstGeom prst="rect">
            <a:avLst/>
          </a:prstGeom>
          <a:noFill/>
          <a:ln>
            <a:solidFill>
              <a:schemeClr val="accent1"/>
            </a:solidFill>
          </a:ln>
        </p:spPr>
        <p:txBody>
          <a:bodyPr wrap="none" lIns="137160" tIns="68580" rIns="137160" bIns="68580">
            <a:spAutoFit/>
          </a:bodyPr>
          <a:lstStyle/>
          <a:p>
            <a:pPr eaLnBrk="1" hangingPunct="1">
              <a:defRPr/>
            </a:pPr>
            <a:r>
              <a:rPr lang="en-US" sz="3000" dirty="0">
                <a:solidFill>
                  <a:schemeClr val="accent1">
                    <a:lumMod val="75000"/>
                  </a:schemeClr>
                </a:solidFill>
                <a:latin typeface="+mn-lt"/>
              </a:rPr>
              <a:t>TEORIA DO RISCO DA ATIVIDADE</a:t>
            </a:r>
          </a:p>
        </p:txBody>
      </p:sp>
      <p:sp>
        <p:nvSpPr>
          <p:cNvPr id="23" name="TextBox 15"/>
          <p:cNvSpPr txBox="1"/>
          <p:nvPr/>
        </p:nvSpPr>
        <p:spPr>
          <a:xfrm>
            <a:off x="6623050" y="1266825"/>
            <a:ext cx="4859338" cy="601663"/>
          </a:xfrm>
          <a:prstGeom prst="rect">
            <a:avLst/>
          </a:prstGeom>
          <a:noFill/>
          <a:ln>
            <a:solidFill>
              <a:schemeClr val="accent1"/>
            </a:solidFill>
          </a:ln>
        </p:spPr>
        <p:txBody>
          <a:bodyPr wrap="none" lIns="137160" tIns="68580" rIns="137160" bIns="68580">
            <a:spAutoFit/>
          </a:bodyPr>
          <a:lstStyle/>
          <a:p>
            <a:pPr eaLnBrk="1" hangingPunct="1">
              <a:defRPr/>
            </a:pPr>
            <a:r>
              <a:rPr lang="en-US" sz="3000" dirty="0">
                <a:solidFill>
                  <a:schemeClr val="accent1">
                    <a:lumMod val="75000"/>
                  </a:schemeClr>
                </a:solidFill>
                <a:latin typeface="+mn-lt"/>
              </a:rPr>
              <a:t>RESPONSABILDADE OBJETIVA</a:t>
            </a:r>
          </a:p>
        </p:txBody>
      </p:sp>
      <p:sp>
        <p:nvSpPr>
          <p:cNvPr id="25" name="CaixaDeTexto 24"/>
          <p:cNvSpPr txBox="1"/>
          <p:nvPr/>
        </p:nvSpPr>
        <p:spPr>
          <a:xfrm>
            <a:off x="5754688" y="2071688"/>
            <a:ext cx="6858000" cy="2862262"/>
          </a:xfrm>
          <a:prstGeom prst="rect">
            <a:avLst/>
          </a:prstGeom>
          <a:noFill/>
          <a:ln>
            <a:solidFill>
              <a:schemeClr val="accent1"/>
            </a:solidFill>
          </a:ln>
        </p:spPr>
        <p:txBody>
          <a:bodyPr>
            <a:spAutoFit/>
          </a:bodyPr>
          <a:lstStyle/>
          <a:p>
            <a:pPr algn="just">
              <a:defRPr/>
            </a:pPr>
            <a:r>
              <a:rPr lang="pt-BR" sz="3000" dirty="0">
                <a:solidFill>
                  <a:schemeClr val="accent1">
                    <a:lumMod val="75000"/>
                  </a:schemeClr>
                </a:solidFill>
                <a:latin typeface="+mn-lt"/>
              </a:rPr>
              <a:t> “Art. 12 CDC. O fabricante, o produtor, o construtor, nacional ou estrangeiro, e o importador respondem, </a:t>
            </a:r>
            <a:r>
              <a:rPr lang="pt-BR" sz="3000" u="sng" dirty="0">
                <a:solidFill>
                  <a:schemeClr val="accent1">
                    <a:lumMod val="75000"/>
                  </a:schemeClr>
                </a:solidFill>
                <a:latin typeface="+mn-lt"/>
              </a:rPr>
              <a:t>independentemente da existência de culpa</a:t>
            </a:r>
            <a:r>
              <a:rPr lang="pt-BR" sz="3000" dirty="0">
                <a:solidFill>
                  <a:schemeClr val="accent1">
                    <a:lumMod val="75000"/>
                  </a:schemeClr>
                </a:solidFill>
                <a:latin typeface="+mn-lt"/>
              </a:rPr>
              <a:t>, pela reparação dos danos causados aos consumidores por defeitos (...)”</a:t>
            </a:r>
          </a:p>
        </p:txBody>
      </p:sp>
      <p:pic>
        <p:nvPicPr>
          <p:cNvPr id="74767" name="Imagem 28"/>
          <p:cNvPicPr>
            <a:picLocks noChangeAspect="1" noChangeArrowheads="1"/>
          </p:cNvPicPr>
          <p:nvPr/>
        </p:nvPicPr>
        <p:blipFill>
          <a:blip r:embed="rId2"/>
          <a:srcRect/>
          <a:stretch>
            <a:fillRect/>
          </a:stretch>
        </p:blipFill>
        <p:spPr bwMode="auto">
          <a:xfrm>
            <a:off x="204788" y="1073150"/>
            <a:ext cx="5357812" cy="4837113"/>
          </a:xfrm>
          <a:prstGeom prst="rect">
            <a:avLst/>
          </a:prstGeom>
          <a:noFill/>
          <a:ln w="9525">
            <a:noFill/>
            <a:miter lim="800000"/>
            <a:headEnd/>
            <a:tailEnd/>
          </a:ln>
        </p:spPr>
      </p:pic>
      <p:sp>
        <p:nvSpPr>
          <p:cNvPr id="5" name="Sinal de Adição 4"/>
          <p:cNvSpPr/>
          <p:nvPr/>
        </p:nvSpPr>
        <p:spPr>
          <a:xfrm>
            <a:off x="7129463" y="5065713"/>
            <a:ext cx="682625" cy="742950"/>
          </a:xfrm>
          <a:prstGeom prst="mathPlu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
        <p:nvSpPr>
          <p:cNvPr id="30" name="TextBox 15"/>
          <p:cNvSpPr txBox="1"/>
          <p:nvPr/>
        </p:nvSpPr>
        <p:spPr>
          <a:xfrm>
            <a:off x="7970838" y="5113338"/>
            <a:ext cx="2163762" cy="600075"/>
          </a:xfrm>
          <a:prstGeom prst="rect">
            <a:avLst/>
          </a:prstGeom>
          <a:noFill/>
          <a:ln>
            <a:solidFill>
              <a:schemeClr val="accent1"/>
            </a:solidFill>
          </a:ln>
        </p:spPr>
        <p:txBody>
          <a:bodyPr wrap="none" lIns="137160" tIns="68580" rIns="137160" bIns="68580">
            <a:spAutoFit/>
          </a:bodyPr>
          <a:lstStyle/>
          <a:p>
            <a:pPr eaLnBrk="1" hangingPunct="1">
              <a:defRPr/>
            </a:pPr>
            <a:r>
              <a:rPr lang="en-US" sz="3000" dirty="0">
                <a:solidFill>
                  <a:schemeClr val="accent1">
                    <a:lumMod val="75000"/>
                  </a:schemeClr>
                </a:solidFill>
                <a:latin typeface="+mn-lt"/>
              </a:rPr>
              <a:t>ART. 14 CDC</a:t>
            </a:r>
          </a:p>
        </p:txBody>
      </p:sp>
      <p:sp>
        <p:nvSpPr>
          <p:cNvPr id="22" name="Fluxograma: Fita perfurada 20"/>
          <p:cNvSpPr/>
          <p:nvPr/>
        </p:nvSpPr>
        <p:spPr>
          <a:xfrm>
            <a:off x="4205288" y="7234238"/>
            <a:ext cx="1855787" cy="1528762"/>
          </a:xfrm>
          <a:prstGeom prst="flowChartPunchedTap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r>
              <a:rPr lang="pt-BR" sz="3000" dirty="0">
                <a:solidFill>
                  <a:schemeClr val="accent1">
                    <a:lumMod val="75000"/>
                  </a:schemeClr>
                </a:solidFill>
                <a:cs typeface="Verdana"/>
              </a:rPr>
              <a:t>CONDUTA</a:t>
            </a:r>
          </a:p>
        </p:txBody>
      </p:sp>
      <p:sp>
        <p:nvSpPr>
          <p:cNvPr id="24" name="TextBox 17"/>
          <p:cNvSpPr txBox="1"/>
          <p:nvPr/>
        </p:nvSpPr>
        <p:spPr>
          <a:xfrm>
            <a:off x="4010025" y="8910638"/>
            <a:ext cx="2247900" cy="1136650"/>
          </a:xfrm>
          <a:prstGeom prst="rect">
            <a:avLst/>
          </a:prstGeom>
          <a:noFill/>
          <a:ln>
            <a:solidFill>
              <a:schemeClr val="accent1"/>
            </a:solidFill>
          </a:ln>
        </p:spPr>
        <p:txBody>
          <a:bodyPr lIns="137160" tIns="68580" rIns="137160" bIns="68580">
            <a:spAutoFit/>
          </a:bodyPr>
          <a:lstStyle/>
          <a:p>
            <a:pPr algn="just" eaLnBrk="1" hangingPunct="1">
              <a:lnSpc>
                <a:spcPct val="110000"/>
              </a:lnSpc>
              <a:defRPr/>
            </a:pPr>
            <a:r>
              <a:rPr lang="en-US" sz="2000" dirty="0">
                <a:solidFill>
                  <a:schemeClr val="accent1">
                    <a:lumMod val="75000"/>
                  </a:schemeClr>
                </a:solidFill>
                <a:latin typeface="+mn-lt"/>
              </a:rPr>
              <a:t>Toda </a:t>
            </a:r>
            <a:r>
              <a:rPr lang="en-US" sz="2000" dirty="0" err="1">
                <a:solidFill>
                  <a:schemeClr val="accent1">
                    <a:lumMod val="75000"/>
                  </a:schemeClr>
                </a:solidFill>
                <a:latin typeface="+mn-lt"/>
              </a:rPr>
              <a:t>ação</a:t>
            </a:r>
            <a:r>
              <a:rPr lang="en-US" sz="2000" dirty="0">
                <a:solidFill>
                  <a:schemeClr val="accent1">
                    <a:lumMod val="75000"/>
                  </a:schemeClr>
                </a:solidFill>
                <a:latin typeface="+mn-lt"/>
              </a:rPr>
              <a:t> </a:t>
            </a:r>
            <a:r>
              <a:rPr lang="en-US" sz="2000" dirty="0" err="1">
                <a:solidFill>
                  <a:schemeClr val="accent1">
                    <a:lumMod val="75000"/>
                  </a:schemeClr>
                </a:solidFill>
                <a:latin typeface="+mn-lt"/>
              </a:rPr>
              <a:t>ou</a:t>
            </a:r>
            <a:r>
              <a:rPr lang="en-US" sz="2000" dirty="0">
                <a:solidFill>
                  <a:schemeClr val="accent1">
                    <a:lumMod val="75000"/>
                  </a:schemeClr>
                </a:solidFill>
                <a:latin typeface="+mn-lt"/>
              </a:rPr>
              <a:t> </a:t>
            </a:r>
            <a:r>
              <a:rPr lang="en-US" sz="2000" dirty="0" err="1">
                <a:solidFill>
                  <a:schemeClr val="accent1">
                    <a:lumMod val="75000"/>
                  </a:schemeClr>
                </a:solidFill>
                <a:latin typeface="+mn-lt"/>
              </a:rPr>
              <a:t>omissão</a:t>
            </a:r>
            <a:r>
              <a:rPr lang="en-US" sz="2000" dirty="0">
                <a:solidFill>
                  <a:schemeClr val="accent1">
                    <a:lumMod val="75000"/>
                  </a:schemeClr>
                </a:solidFill>
                <a:latin typeface="+mn-lt"/>
              </a:rPr>
              <a:t> do </a:t>
            </a:r>
            <a:r>
              <a:rPr lang="en-US" sz="2000" dirty="0" err="1">
                <a:solidFill>
                  <a:schemeClr val="accent1">
                    <a:lumMod val="75000"/>
                  </a:schemeClr>
                </a:solidFill>
                <a:latin typeface="+mn-lt"/>
              </a:rPr>
              <a:t>agente</a:t>
            </a:r>
            <a:r>
              <a:rPr lang="en-US" sz="2000" dirty="0">
                <a:solidFill>
                  <a:schemeClr val="accent1">
                    <a:lumMod val="75000"/>
                  </a:schemeClr>
                </a:solidFill>
                <a:latin typeface="+mn-lt"/>
              </a:rPr>
              <a:t>  titular do </a:t>
            </a:r>
            <a:r>
              <a:rPr lang="en-US" sz="2000" dirty="0" err="1">
                <a:solidFill>
                  <a:schemeClr val="accent1">
                    <a:lumMod val="75000"/>
                  </a:schemeClr>
                </a:solidFill>
                <a:latin typeface="+mn-lt"/>
              </a:rPr>
              <a:t>ato</a:t>
            </a:r>
            <a:r>
              <a:rPr lang="en-US" sz="2000" dirty="0">
                <a:solidFill>
                  <a:schemeClr val="accent1">
                    <a:lumMod val="75000"/>
                  </a:schemeClr>
                </a:solidFill>
                <a:latin typeface="+mn-lt"/>
              </a:rPr>
              <a:t> </a:t>
            </a:r>
            <a:r>
              <a:rPr lang="en-US" sz="2000" dirty="0" err="1">
                <a:solidFill>
                  <a:schemeClr val="accent1">
                    <a:lumMod val="75000"/>
                  </a:schemeClr>
                </a:solidFill>
                <a:latin typeface="+mn-lt"/>
              </a:rPr>
              <a:t>ilícito</a:t>
            </a:r>
            <a:endParaRPr lang="en-US" sz="2000" dirty="0">
              <a:solidFill>
                <a:schemeClr val="accent1">
                  <a:lumMod val="75000"/>
                </a:schemeClr>
              </a:solidFill>
              <a:latin typeface="+mn-lt"/>
            </a:endParaRPr>
          </a:p>
        </p:txBody>
      </p:sp>
      <p:sp>
        <p:nvSpPr>
          <p:cNvPr id="26" name="Mais 18"/>
          <p:cNvSpPr/>
          <p:nvPr/>
        </p:nvSpPr>
        <p:spPr>
          <a:xfrm>
            <a:off x="6188075" y="7870825"/>
            <a:ext cx="582613" cy="577850"/>
          </a:xfrm>
          <a:prstGeom prst="mathPlus">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endParaRPr lang="pt-BR" sz="3000">
              <a:solidFill>
                <a:schemeClr val="accent1">
                  <a:lumMod val="75000"/>
                </a:schemeClr>
              </a:solidFill>
            </a:endParaRPr>
          </a:p>
        </p:txBody>
      </p:sp>
      <p:sp>
        <p:nvSpPr>
          <p:cNvPr id="27" name="Mais 18"/>
          <p:cNvSpPr/>
          <p:nvPr/>
        </p:nvSpPr>
        <p:spPr>
          <a:xfrm>
            <a:off x="9467850" y="7793038"/>
            <a:ext cx="584200" cy="577850"/>
          </a:xfrm>
          <a:prstGeom prst="mathPlus">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anchor="ctr"/>
          <a:lstStyle/>
          <a:p>
            <a:pPr algn="ctr" eaLnBrk="1" hangingPunct="1">
              <a:defRPr/>
            </a:pPr>
            <a:endParaRPr lang="pt-BR" sz="3000">
              <a:solidFill>
                <a:schemeClr val="accent1">
                  <a:lumMod val="75000"/>
                </a:schemeClr>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Responsabilidade do Profissional Liberal</a:t>
            </a:r>
          </a:p>
        </p:txBody>
      </p:sp>
      <p:sp>
        <p:nvSpPr>
          <p:cNvPr id="9" name="CaixaDeTexto 9"/>
          <p:cNvSpPr txBox="1">
            <a:spLocks noChangeArrowheads="1"/>
          </p:cNvSpPr>
          <p:nvPr/>
        </p:nvSpPr>
        <p:spPr bwMode="auto">
          <a:xfrm>
            <a:off x="161925" y="6953250"/>
            <a:ext cx="1319213" cy="600075"/>
          </a:xfrm>
          <a:prstGeom prst="rect">
            <a:avLst/>
          </a:prstGeom>
          <a:noFill/>
          <a:ln w="9525">
            <a:solidFill>
              <a:schemeClr val="accent1"/>
            </a:solidFill>
            <a:miter lim="800000"/>
            <a:headEnd/>
            <a:tailEnd/>
          </a:ln>
        </p:spPr>
        <p:txBody>
          <a:bodyPr lIns="137160" tIns="68580" rIns="137160" bIns="6858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defRPr/>
            </a:pPr>
            <a:r>
              <a:rPr lang="pt-BR" altLang="pt-BR" sz="3000" dirty="0">
                <a:solidFill>
                  <a:schemeClr val="accent1">
                    <a:lumMod val="75000"/>
                  </a:schemeClr>
                </a:solidFill>
                <a:latin typeface="+mn-lt"/>
                <a:cs typeface="Verdana"/>
              </a:rPr>
              <a:t>OBS1.</a:t>
            </a:r>
          </a:p>
        </p:txBody>
      </p:sp>
      <p:sp>
        <p:nvSpPr>
          <p:cNvPr id="18" name="Seta: para a Direita 17"/>
          <p:cNvSpPr/>
          <p:nvPr/>
        </p:nvSpPr>
        <p:spPr>
          <a:xfrm>
            <a:off x="1711325" y="6953250"/>
            <a:ext cx="217488" cy="700088"/>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
        <p:nvSpPr>
          <p:cNvPr id="23" name="TextBox 15"/>
          <p:cNvSpPr txBox="1"/>
          <p:nvPr/>
        </p:nvSpPr>
        <p:spPr>
          <a:xfrm>
            <a:off x="6429375" y="1368425"/>
            <a:ext cx="4524375" cy="600075"/>
          </a:xfrm>
          <a:prstGeom prst="rect">
            <a:avLst/>
          </a:prstGeom>
          <a:noFill/>
          <a:ln>
            <a:solidFill>
              <a:schemeClr val="accent1"/>
            </a:solidFill>
          </a:ln>
        </p:spPr>
        <p:txBody>
          <a:bodyPr wrap="none" lIns="137160" tIns="68580" rIns="137160" bIns="68580">
            <a:spAutoFit/>
          </a:bodyPr>
          <a:lstStyle/>
          <a:p>
            <a:pPr eaLnBrk="1" hangingPunct="1">
              <a:defRPr/>
            </a:pPr>
            <a:r>
              <a:rPr lang="en-US" sz="3000" dirty="0" err="1">
                <a:solidFill>
                  <a:schemeClr val="accent1">
                    <a:lumMod val="75000"/>
                  </a:schemeClr>
                </a:solidFill>
                <a:latin typeface="+mn-lt"/>
              </a:rPr>
              <a:t>Responsabilidade</a:t>
            </a:r>
            <a:r>
              <a:rPr lang="en-US" sz="3000" dirty="0">
                <a:solidFill>
                  <a:schemeClr val="accent1">
                    <a:lumMod val="75000"/>
                  </a:schemeClr>
                </a:solidFill>
                <a:latin typeface="+mn-lt"/>
              </a:rPr>
              <a:t> </a:t>
            </a:r>
            <a:r>
              <a:rPr lang="en-US" sz="3000" dirty="0" err="1">
                <a:solidFill>
                  <a:schemeClr val="accent1">
                    <a:lumMod val="75000"/>
                  </a:schemeClr>
                </a:solidFill>
                <a:latin typeface="+mn-lt"/>
              </a:rPr>
              <a:t>Subjetiva</a:t>
            </a:r>
            <a:endParaRPr lang="en-US" sz="3000" dirty="0">
              <a:solidFill>
                <a:schemeClr val="accent1">
                  <a:lumMod val="75000"/>
                </a:schemeClr>
              </a:solidFill>
              <a:latin typeface="+mn-lt"/>
            </a:endParaRPr>
          </a:p>
        </p:txBody>
      </p:sp>
      <p:sp>
        <p:nvSpPr>
          <p:cNvPr id="25" name="CaixaDeTexto 24"/>
          <p:cNvSpPr txBox="1"/>
          <p:nvPr/>
        </p:nvSpPr>
        <p:spPr>
          <a:xfrm>
            <a:off x="4978400" y="2065338"/>
            <a:ext cx="7931150" cy="4246562"/>
          </a:xfrm>
          <a:prstGeom prst="rect">
            <a:avLst/>
          </a:prstGeom>
          <a:noFill/>
          <a:ln>
            <a:solidFill>
              <a:schemeClr val="accent1"/>
            </a:solidFill>
          </a:ln>
        </p:spPr>
        <p:txBody>
          <a:bodyPr>
            <a:spAutoFit/>
          </a:bodyPr>
          <a:lstStyle/>
          <a:p>
            <a:pPr algn="just">
              <a:defRPr/>
            </a:pPr>
            <a:r>
              <a:rPr lang="pt-BR" sz="3000" dirty="0">
                <a:solidFill>
                  <a:schemeClr val="accent1">
                    <a:lumMod val="75000"/>
                  </a:schemeClr>
                </a:solidFill>
                <a:latin typeface="+mn-lt"/>
              </a:rPr>
              <a:t> O profissional liberal exerce no seu exercício laboral uma atividade de consumo. Porém , por desenvolver uma atividade de meio (diferente da atividade de resultado), para ele recai a responsabilidade subjetiva, ou seja, responderá por vícios na prestação de serviço, quando for comprovada a culpa do profissional, no sentido de ter agido com imperícia , imprudência ou negligência e não pelo resultado em si.</a:t>
            </a:r>
          </a:p>
        </p:txBody>
      </p:sp>
      <p:pic>
        <p:nvPicPr>
          <p:cNvPr id="4" name="Imagem 3"/>
          <p:cNvPicPr>
            <a:picLocks noChangeAspect="1"/>
          </p:cNvPicPr>
          <p:nvPr/>
        </p:nvPicPr>
        <p:blipFill>
          <a:blip r:embed="rId2">
            <a:duotone>
              <a:schemeClr val="accent1">
                <a:shade val="45000"/>
                <a:satMod val="135000"/>
              </a:schemeClr>
              <a:prstClr val="white"/>
            </a:duotone>
          </a:blip>
          <a:stretch>
            <a:fillRect/>
          </a:stretch>
        </p:blipFill>
        <p:spPr>
          <a:xfrm>
            <a:off x="156637" y="2196737"/>
            <a:ext cx="4743041" cy="4056912"/>
          </a:xfrm>
          <a:prstGeom prst="rect">
            <a:avLst/>
          </a:prstGeom>
        </p:spPr>
      </p:pic>
      <p:sp>
        <p:nvSpPr>
          <p:cNvPr id="28" name="CaixaDeTexto 9"/>
          <p:cNvSpPr txBox="1">
            <a:spLocks noChangeArrowheads="1"/>
          </p:cNvSpPr>
          <p:nvPr/>
        </p:nvSpPr>
        <p:spPr bwMode="auto">
          <a:xfrm>
            <a:off x="295275" y="8813800"/>
            <a:ext cx="1319213" cy="601663"/>
          </a:xfrm>
          <a:prstGeom prst="rect">
            <a:avLst/>
          </a:prstGeom>
          <a:noFill/>
          <a:ln w="9525">
            <a:solidFill>
              <a:schemeClr val="accent1"/>
            </a:solidFill>
            <a:miter lim="800000"/>
            <a:headEnd/>
            <a:tailEnd/>
          </a:ln>
        </p:spPr>
        <p:txBody>
          <a:bodyPr lIns="137160" tIns="68580" rIns="137160" bIns="6858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defRPr/>
            </a:pPr>
            <a:r>
              <a:rPr lang="pt-BR" altLang="pt-BR" sz="3000" dirty="0">
                <a:solidFill>
                  <a:schemeClr val="accent1">
                    <a:lumMod val="75000"/>
                  </a:schemeClr>
                </a:solidFill>
                <a:latin typeface="+mn-lt"/>
                <a:cs typeface="Verdana"/>
              </a:rPr>
              <a:t>OBS2.</a:t>
            </a:r>
          </a:p>
        </p:txBody>
      </p:sp>
      <p:sp>
        <p:nvSpPr>
          <p:cNvPr id="31" name="Seta: para a Direita 30"/>
          <p:cNvSpPr/>
          <p:nvPr/>
        </p:nvSpPr>
        <p:spPr>
          <a:xfrm>
            <a:off x="1712913" y="8831263"/>
            <a:ext cx="217487" cy="700087"/>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
        <p:nvSpPr>
          <p:cNvPr id="33" name="CaixaDeTexto 9"/>
          <p:cNvSpPr txBox="1">
            <a:spLocks noChangeArrowheads="1"/>
          </p:cNvSpPr>
          <p:nvPr/>
        </p:nvSpPr>
        <p:spPr bwMode="auto">
          <a:xfrm>
            <a:off x="2008188" y="6727825"/>
            <a:ext cx="11017250" cy="1062038"/>
          </a:xfrm>
          <a:prstGeom prst="rect">
            <a:avLst/>
          </a:prstGeom>
          <a:noFill/>
          <a:ln w="9525">
            <a:solidFill>
              <a:schemeClr val="accent1"/>
            </a:solidFill>
            <a:miter lim="800000"/>
            <a:headEnd/>
            <a:tailEnd/>
          </a:ln>
        </p:spPr>
        <p:txBody>
          <a:bodyPr lIns="137160" tIns="68580" rIns="137160" bIns="6858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just" eaLnBrk="1" hangingPunct="1">
              <a:spcBef>
                <a:spcPct val="0"/>
              </a:spcBef>
              <a:buFontTx/>
              <a:buNone/>
              <a:defRPr/>
            </a:pPr>
            <a:r>
              <a:rPr lang="pt-BR" altLang="pt-BR" sz="3000" dirty="0">
                <a:solidFill>
                  <a:schemeClr val="accent1">
                    <a:lumMod val="75000"/>
                  </a:schemeClr>
                </a:solidFill>
                <a:latin typeface="+mn-lt"/>
                <a:cs typeface="Verdana"/>
              </a:rPr>
              <a:t>Cirurgia estética de embelezamento, onde o profissional tenha assumido o resultado, este responderá independentemente de culpa</a:t>
            </a:r>
          </a:p>
        </p:txBody>
      </p:sp>
      <p:sp>
        <p:nvSpPr>
          <p:cNvPr id="34" name="CaixaDeTexto 9"/>
          <p:cNvSpPr txBox="1">
            <a:spLocks noChangeArrowheads="1"/>
          </p:cNvSpPr>
          <p:nvPr/>
        </p:nvSpPr>
        <p:spPr bwMode="auto">
          <a:xfrm>
            <a:off x="2008188" y="8420100"/>
            <a:ext cx="11017250" cy="1522413"/>
          </a:xfrm>
          <a:prstGeom prst="rect">
            <a:avLst/>
          </a:prstGeom>
          <a:noFill/>
          <a:ln w="9525">
            <a:solidFill>
              <a:schemeClr val="accent1"/>
            </a:solidFill>
            <a:miter lim="800000"/>
            <a:headEnd/>
            <a:tailEnd/>
          </a:ln>
        </p:spPr>
        <p:txBody>
          <a:bodyPr lIns="137160" tIns="68580" rIns="137160" bIns="68580">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just" eaLnBrk="1" hangingPunct="1">
              <a:spcBef>
                <a:spcPct val="0"/>
              </a:spcBef>
              <a:buFontTx/>
              <a:buNone/>
              <a:defRPr/>
            </a:pPr>
            <a:r>
              <a:rPr lang="pt-BR" altLang="pt-BR" sz="3000" dirty="0">
                <a:solidFill>
                  <a:schemeClr val="accent1">
                    <a:lumMod val="75000"/>
                  </a:schemeClr>
                </a:solidFill>
                <a:latin typeface="+mn-lt"/>
                <a:cs typeface="Verdana"/>
              </a:rPr>
              <a:t>Pessoa Jurídica cujo o objeto seja a desenvolvida pelo profissional liberal , responderá na relação de consumo, de forma objetiva. </a:t>
            </a:r>
            <a:r>
              <a:rPr lang="pt-BR" altLang="pt-BR" sz="3000" dirty="0" err="1">
                <a:solidFill>
                  <a:schemeClr val="accent1">
                    <a:lumMod val="75000"/>
                  </a:schemeClr>
                </a:solidFill>
                <a:latin typeface="+mn-lt"/>
                <a:cs typeface="Verdana"/>
              </a:rPr>
              <a:t>Ex</a:t>
            </a:r>
            <a:r>
              <a:rPr lang="pt-BR" altLang="pt-BR" sz="3000" dirty="0">
                <a:solidFill>
                  <a:schemeClr val="accent1">
                    <a:lumMod val="75000"/>
                  </a:schemeClr>
                </a:solidFill>
                <a:latin typeface="+mn-lt"/>
                <a:cs typeface="Verdana"/>
              </a:rPr>
              <a:t>: Hospitais e Clínicas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1588" y="463550"/>
            <a:ext cx="10501312" cy="647700"/>
          </a:xfrm>
        </p:spPr>
        <p:txBody>
          <a:bodyPr/>
          <a:lstStyle/>
          <a:p>
            <a:pPr>
              <a:defRPr/>
            </a:pPr>
            <a:r>
              <a:rPr lang="pt-BR" dirty="0"/>
              <a:t>Culpa médica e o ônus da prova</a:t>
            </a:r>
          </a:p>
        </p:txBody>
      </p:sp>
      <p:sp>
        <p:nvSpPr>
          <p:cNvPr id="5" name="CaixaDeTexto 4"/>
          <p:cNvSpPr txBox="1"/>
          <p:nvPr/>
        </p:nvSpPr>
        <p:spPr>
          <a:xfrm>
            <a:off x="65088" y="1746250"/>
            <a:ext cx="9477375" cy="3484563"/>
          </a:xfrm>
          <a:prstGeom prst="rect">
            <a:avLst/>
          </a:prstGeom>
          <a:noFill/>
        </p:spPr>
        <p:txBody>
          <a:bodyPr>
            <a:spAutoFit/>
          </a:bodyPr>
          <a:lstStyle/>
          <a:p>
            <a:pPr algn="just">
              <a:lnSpc>
                <a:spcPct val="150000"/>
              </a:lnSpc>
              <a:defRPr/>
            </a:pPr>
            <a:r>
              <a:rPr lang="pt-BR" sz="3000" dirty="0">
                <a:solidFill>
                  <a:schemeClr val="accent1">
                    <a:lumMod val="75000"/>
                  </a:schemeClr>
                </a:solidFill>
                <a:latin typeface="+mn-lt"/>
              </a:rPr>
              <a:t>A responsabilidade civil específica do profissional médico tem como pressuposto o </a:t>
            </a:r>
            <a:r>
              <a:rPr lang="pt-BR" sz="3000" u="sng" dirty="0">
                <a:solidFill>
                  <a:schemeClr val="accent1">
                    <a:lumMod val="75000"/>
                  </a:schemeClr>
                </a:solidFill>
                <a:latin typeface="+mn-lt"/>
              </a:rPr>
              <a:t>ato médico</a:t>
            </a:r>
            <a:r>
              <a:rPr lang="pt-BR" sz="3000" dirty="0">
                <a:solidFill>
                  <a:schemeClr val="accent1">
                    <a:lumMod val="75000"/>
                  </a:schemeClr>
                </a:solidFill>
                <a:latin typeface="+mn-lt"/>
              </a:rPr>
              <a:t>, praticado com a violação a um dever médico, imposto pela lei, pelo costume ou pelo contrato, imputável a título de culpa, causador de um dano injusto, patrimonial ou extrapatrimonial.</a:t>
            </a:r>
          </a:p>
        </p:txBody>
      </p:sp>
      <p:pic>
        <p:nvPicPr>
          <p:cNvPr id="9" name="Imagem 8"/>
          <p:cNvPicPr>
            <a:picLocks noChangeAspect="1"/>
          </p:cNvPicPr>
          <p:nvPr/>
        </p:nvPicPr>
        <p:blipFill rotWithShape="1">
          <a:blip r:embed="rId2">
            <a:duotone>
              <a:schemeClr val="accent1">
                <a:shade val="45000"/>
                <a:satMod val="135000"/>
              </a:schemeClr>
              <a:prstClr val="white"/>
            </a:duotone>
          </a:blip>
          <a:srcRect r="19935"/>
          <a:stretch/>
        </p:blipFill>
        <p:spPr>
          <a:xfrm>
            <a:off x="9541903" y="2089079"/>
            <a:ext cx="3333665" cy="3375825"/>
          </a:xfrm>
          <a:prstGeom prst="rect">
            <a:avLst/>
          </a:prstGeom>
        </p:spPr>
      </p:pic>
      <p:sp>
        <p:nvSpPr>
          <p:cNvPr id="10" name="Seta: para Baixo 9"/>
          <p:cNvSpPr/>
          <p:nvPr/>
        </p:nvSpPr>
        <p:spPr>
          <a:xfrm>
            <a:off x="7693025" y="5121275"/>
            <a:ext cx="1728788" cy="446088"/>
          </a:xfrm>
          <a:prstGeom prst="downArrow">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 name="CaixaDeTexto 10"/>
          <p:cNvSpPr txBox="1"/>
          <p:nvPr/>
        </p:nvSpPr>
        <p:spPr>
          <a:xfrm>
            <a:off x="106363" y="5930900"/>
            <a:ext cx="9783762" cy="1476375"/>
          </a:xfrm>
          <a:prstGeom prst="rect">
            <a:avLst/>
          </a:prstGeom>
          <a:noFill/>
          <a:ln>
            <a:solidFill>
              <a:schemeClr val="tx2">
                <a:lumMod val="40000"/>
                <a:lumOff val="60000"/>
              </a:schemeClr>
            </a:solidFill>
          </a:ln>
        </p:spPr>
        <p:txBody>
          <a:bodyPr>
            <a:spAutoFit/>
          </a:bodyPr>
          <a:lstStyle/>
          <a:p>
            <a:pPr algn="just">
              <a:defRPr/>
            </a:pPr>
            <a:r>
              <a:rPr lang="pt-BR" sz="3000" dirty="0">
                <a:solidFill>
                  <a:schemeClr val="accent1">
                    <a:lumMod val="75000"/>
                  </a:schemeClr>
                </a:solidFill>
                <a:latin typeface="+mn-lt"/>
              </a:rPr>
              <a:t>Culpa Subjetiva provada: ônus da prova para o paciente receber indenização cabe ao ofendido. </a:t>
            </a:r>
            <a:r>
              <a:rPr lang="pt-BR" sz="3000" dirty="0" err="1">
                <a:solidFill>
                  <a:schemeClr val="accent1">
                    <a:lumMod val="75000"/>
                  </a:schemeClr>
                </a:solidFill>
                <a:latin typeface="+mn-lt"/>
              </a:rPr>
              <a:t>Ex</a:t>
            </a:r>
            <a:r>
              <a:rPr lang="pt-BR" sz="3000" dirty="0">
                <a:solidFill>
                  <a:schemeClr val="accent1">
                    <a:lumMod val="75000"/>
                  </a:schemeClr>
                </a:solidFill>
                <a:latin typeface="+mn-lt"/>
              </a:rPr>
              <a:t>:  Responsabilidade do médico quando a sua obrigação for de meio.  </a:t>
            </a:r>
          </a:p>
        </p:txBody>
      </p:sp>
      <p:sp>
        <p:nvSpPr>
          <p:cNvPr id="12" name="CaixaDeTexto 11"/>
          <p:cNvSpPr txBox="1"/>
          <p:nvPr/>
        </p:nvSpPr>
        <p:spPr>
          <a:xfrm>
            <a:off x="5345113" y="7723188"/>
            <a:ext cx="7273925" cy="2400300"/>
          </a:xfrm>
          <a:prstGeom prst="rect">
            <a:avLst/>
          </a:prstGeom>
          <a:noFill/>
          <a:ln>
            <a:solidFill>
              <a:schemeClr val="tx2">
                <a:lumMod val="40000"/>
                <a:lumOff val="60000"/>
              </a:schemeClr>
            </a:solidFill>
          </a:ln>
        </p:spPr>
        <p:txBody>
          <a:bodyPr>
            <a:spAutoFit/>
          </a:bodyPr>
          <a:lstStyle/>
          <a:p>
            <a:pPr algn="just">
              <a:defRPr/>
            </a:pPr>
            <a:r>
              <a:rPr lang="pt-BR" sz="3000" dirty="0">
                <a:solidFill>
                  <a:schemeClr val="accent1">
                    <a:lumMod val="75000"/>
                  </a:schemeClr>
                </a:solidFill>
                <a:latin typeface="+mn-lt"/>
              </a:rPr>
              <a:t>Culpa Subjetiva presumida: ônus da prova para o paciente receber indenização cabe ao ofensor. </a:t>
            </a:r>
            <a:r>
              <a:rPr lang="pt-BR" sz="3000" dirty="0" err="1">
                <a:solidFill>
                  <a:schemeClr val="accent1">
                    <a:lumMod val="75000"/>
                  </a:schemeClr>
                </a:solidFill>
                <a:latin typeface="+mn-lt"/>
              </a:rPr>
              <a:t>Ex</a:t>
            </a:r>
            <a:r>
              <a:rPr lang="pt-BR" sz="3000" dirty="0">
                <a:solidFill>
                  <a:schemeClr val="accent1">
                    <a:lumMod val="75000"/>
                  </a:schemeClr>
                </a:solidFill>
                <a:latin typeface="+mn-lt"/>
              </a:rPr>
              <a:t>:  Responsabilidade do médico quando a sua obrigação for de resultado (cirurgia estética, clareamento dentário.  </a:t>
            </a:r>
          </a:p>
        </p:txBody>
      </p:sp>
      <p:sp>
        <p:nvSpPr>
          <p:cNvPr id="13" name="Diferente de 12"/>
          <p:cNvSpPr/>
          <p:nvPr/>
        </p:nvSpPr>
        <p:spPr>
          <a:xfrm>
            <a:off x="10042525" y="6443663"/>
            <a:ext cx="1166813" cy="1085850"/>
          </a:xfrm>
          <a:prstGeom prst="mathNotEqual">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
        <p:nvSpPr>
          <p:cNvPr id="15" name="CaixaDeTexto 14"/>
          <p:cNvSpPr txBox="1"/>
          <p:nvPr/>
        </p:nvSpPr>
        <p:spPr>
          <a:xfrm>
            <a:off x="188913" y="8415338"/>
            <a:ext cx="5064125" cy="1476375"/>
          </a:xfrm>
          <a:prstGeom prst="rect">
            <a:avLst/>
          </a:prstGeom>
          <a:noFill/>
          <a:ln>
            <a:solidFill>
              <a:schemeClr val="tx2">
                <a:lumMod val="40000"/>
                <a:lumOff val="60000"/>
              </a:schemeClr>
            </a:solidFill>
          </a:ln>
        </p:spPr>
        <p:txBody>
          <a:bodyPr>
            <a:spAutoFit/>
          </a:bodyPr>
          <a:lstStyle/>
          <a:p>
            <a:pPr algn="just">
              <a:defRPr/>
            </a:pPr>
            <a:r>
              <a:rPr lang="pt-BR" sz="3000" dirty="0">
                <a:solidFill>
                  <a:schemeClr val="accent1">
                    <a:lumMod val="75000"/>
                  </a:schemeClr>
                </a:solidFill>
                <a:latin typeface="+mn-lt"/>
              </a:rPr>
              <a:t>STJ, Resp. 236.708/MG – Rel. Min. Carlos Fernando Mathias</a:t>
            </a:r>
          </a:p>
          <a:p>
            <a:pPr algn="just">
              <a:defRPr/>
            </a:pPr>
            <a:r>
              <a:rPr lang="pt-BR" sz="3000" dirty="0">
                <a:solidFill>
                  <a:schemeClr val="accent1">
                    <a:lumMod val="75000"/>
                  </a:schemeClr>
                </a:solidFill>
                <a:latin typeface="+mn-lt"/>
              </a:rPr>
              <a:t>TRF 1ª Região – 10.02.2009</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637713" cy="647700"/>
          </a:xfrm>
        </p:spPr>
        <p:txBody>
          <a:bodyPr/>
          <a:lstStyle/>
          <a:p>
            <a:pPr>
              <a:defRPr/>
            </a:pPr>
            <a:r>
              <a:rPr lang="pt-BR" dirty="0"/>
              <a:t>Erro Médico e Responsabilidade do Hospital</a:t>
            </a:r>
          </a:p>
        </p:txBody>
      </p:sp>
      <p:sp>
        <p:nvSpPr>
          <p:cNvPr id="3" name="Retângulo: Cantos Arredondados 2"/>
          <p:cNvSpPr/>
          <p:nvPr/>
        </p:nvSpPr>
        <p:spPr>
          <a:xfrm>
            <a:off x="227013" y="2124075"/>
            <a:ext cx="4038600" cy="1584325"/>
          </a:xfrm>
          <a:prstGeom prst="roundRect">
            <a:avLst/>
          </a:prstGeom>
          <a:no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Dano decorrente de </a:t>
            </a:r>
          </a:p>
          <a:p>
            <a:pPr algn="ctr">
              <a:defRPr/>
            </a:pPr>
            <a:r>
              <a:rPr lang="pt-BR" sz="3200" dirty="0">
                <a:solidFill>
                  <a:schemeClr val="accent1">
                    <a:lumMod val="75000"/>
                  </a:schemeClr>
                </a:solidFill>
              </a:rPr>
              <a:t>Uma ação do hospital </a:t>
            </a:r>
          </a:p>
        </p:txBody>
      </p:sp>
      <p:sp>
        <p:nvSpPr>
          <p:cNvPr id="4" name="Retângulo: Cantos Arredondados 3"/>
          <p:cNvSpPr/>
          <p:nvPr/>
        </p:nvSpPr>
        <p:spPr>
          <a:xfrm>
            <a:off x="228600" y="6262688"/>
            <a:ext cx="4038600" cy="1584325"/>
          </a:xfrm>
          <a:prstGeom prst="roundRect">
            <a:avLst/>
          </a:prstGeom>
          <a:no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Dano decorrente </a:t>
            </a:r>
          </a:p>
          <a:p>
            <a:pPr algn="ctr">
              <a:defRPr/>
            </a:pPr>
            <a:r>
              <a:rPr lang="pt-BR" sz="3200" dirty="0">
                <a:solidFill>
                  <a:schemeClr val="accent1">
                    <a:lumMod val="75000"/>
                  </a:schemeClr>
                </a:solidFill>
              </a:rPr>
              <a:t>De erro médico</a:t>
            </a:r>
          </a:p>
        </p:txBody>
      </p:sp>
      <p:sp>
        <p:nvSpPr>
          <p:cNvPr id="7" name="Retângulo: Cantos Arredondados 6"/>
          <p:cNvSpPr/>
          <p:nvPr/>
        </p:nvSpPr>
        <p:spPr>
          <a:xfrm>
            <a:off x="5187950" y="2124075"/>
            <a:ext cx="7589838" cy="1584325"/>
          </a:xfrm>
          <a:prstGeom prst="roundRect">
            <a:avLst/>
          </a:prstGeom>
          <a:no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Resp. Civil do hospital : </a:t>
            </a:r>
          </a:p>
          <a:p>
            <a:pPr algn="ctr">
              <a:defRPr/>
            </a:pPr>
            <a:r>
              <a:rPr lang="pt-BR" sz="3200" dirty="0">
                <a:solidFill>
                  <a:schemeClr val="accent1">
                    <a:lumMod val="75000"/>
                  </a:schemeClr>
                </a:solidFill>
              </a:rPr>
              <a:t>objetiva pura (Art. 12 CDC)</a:t>
            </a:r>
          </a:p>
        </p:txBody>
      </p:sp>
      <p:sp>
        <p:nvSpPr>
          <p:cNvPr id="10" name="CaixaDeTexto 9"/>
          <p:cNvSpPr txBox="1"/>
          <p:nvPr/>
        </p:nvSpPr>
        <p:spPr>
          <a:xfrm>
            <a:off x="177800" y="8537575"/>
            <a:ext cx="3367088" cy="1200150"/>
          </a:xfrm>
          <a:prstGeom prst="rect">
            <a:avLst/>
          </a:prstGeom>
          <a:noFill/>
          <a:ln>
            <a:noFill/>
          </a:ln>
          <a:effectLst/>
        </p:spPr>
        <p:txBody>
          <a:bodyPr>
            <a:spAutoFit/>
          </a:bodyPr>
          <a:lstStyle/>
          <a:p>
            <a:pPr>
              <a:defRPr/>
            </a:pPr>
            <a:r>
              <a:rPr lang="pt-BR" sz="2400" dirty="0" err="1">
                <a:solidFill>
                  <a:schemeClr val="accent1">
                    <a:lumMod val="75000"/>
                  </a:schemeClr>
                </a:solidFill>
                <a:latin typeface="+mn-lt"/>
              </a:rPr>
              <a:t>Resp</a:t>
            </a:r>
            <a:r>
              <a:rPr lang="pt-BR" sz="2400" dirty="0">
                <a:solidFill>
                  <a:schemeClr val="accent1">
                    <a:lumMod val="75000"/>
                  </a:schemeClr>
                </a:solidFill>
                <a:latin typeface="+mn-lt"/>
              </a:rPr>
              <a:t> 1.832.371 . STJ: </a:t>
            </a:r>
          </a:p>
          <a:p>
            <a:pPr>
              <a:defRPr/>
            </a:pPr>
            <a:r>
              <a:rPr lang="pt-BR" sz="2400" dirty="0">
                <a:solidFill>
                  <a:schemeClr val="accent1">
                    <a:lumMod val="75000"/>
                  </a:schemeClr>
                </a:solidFill>
                <a:latin typeface="+mn-lt"/>
              </a:rPr>
              <a:t>Terceira Turma. </a:t>
            </a:r>
          </a:p>
          <a:p>
            <a:pPr>
              <a:defRPr/>
            </a:pPr>
            <a:r>
              <a:rPr lang="pt-BR" sz="2400" dirty="0">
                <a:solidFill>
                  <a:schemeClr val="accent1">
                    <a:lumMod val="75000"/>
                  </a:schemeClr>
                </a:solidFill>
                <a:latin typeface="+mn-lt"/>
              </a:rPr>
              <a:t>Decisão 03/09/2021 - </a:t>
            </a:r>
          </a:p>
        </p:txBody>
      </p:sp>
      <p:sp>
        <p:nvSpPr>
          <p:cNvPr id="5" name="Retângulo: Cantos Arredondados 4"/>
          <p:cNvSpPr/>
          <p:nvPr/>
        </p:nvSpPr>
        <p:spPr>
          <a:xfrm>
            <a:off x="5238750" y="4206875"/>
            <a:ext cx="7812088" cy="1584325"/>
          </a:xfrm>
          <a:prstGeom prst="roundRect">
            <a:avLst/>
          </a:prstGeom>
          <a:solidFill>
            <a:schemeClr val="accent1">
              <a:lumMod val="20000"/>
              <a:lumOff val="80000"/>
            </a:schemeClr>
          </a:solid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Resp. Civil do médico </a:t>
            </a:r>
            <a:r>
              <a:rPr lang="pt-BR" sz="3200" u="sng" dirty="0">
                <a:solidFill>
                  <a:schemeClr val="accent1">
                    <a:lumMod val="75000"/>
                  </a:schemeClr>
                </a:solidFill>
              </a:rPr>
              <a:t>com vínculo</a:t>
            </a:r>
            <a:r>
              <a:rPr lang="pt-BR" sz="3200" dirty="0">
                <a:solidFill>
                  <a:schemeClr val="accent1">
                    <a:lumMod val="75000"/>
                  </a:schemeClr>
                </a:solidFill>
              </a:rPr>
              <a:t>: subjetiva (art. 14§3º CDC)</a:t>
            </a:r>
          </a:p>
        </p:txBody>
      </p:sp>
      <p:sp>
        <p:nvSpPr>
          <p:cNvPr id="6" name="Retângulo: Cantos Arredondados 5"/>
          <p:cNvSpPr/>
          <p:nvPr/>
        </p:nvSpPr>
        <p:spPr>
          <a:xfrm>
            <a:off x="5207000" y="5586413"/>
            <a:ext cx="7812088" cy="1584325"/>
          </a:xfrm>
          <a:prstGeom prst="roundRect">
            <a:avLst/>
          </a:prstGeom>
          <a:solidFill>
            <a:schemeClr val="bg1"/>
          </a:solid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Resp. Civil do hospital: </a:t>
            </a:r>
          </a:p>
          <a:p>
            <a:pPr algn="ctr">
              <a:defRPr/>
            </a:pPr>
            <a:r>
              <a:rPr lang="pt-BR" sz="3200" dirty="0">
                <a:solidFill>
                  <a:schemeClr val="accent1">
                    <a:lumMod val="75000"/>
                  </a:schemeClr>
                </a:solidFill>
              </a:rPr>
              <a:t>Resp. Objetiva derivada </a:t>
            </a:r>
            <a:r>
              <a:rPr lang="pt-BR" sz="3200" u="sng" dirty="0">
                <a:solidFill>
                  <a:schemeClr val="accent1">
                    <a:lumMod val="75000"/>
                  </a:schemeClr>
                </a:solidFill>
              </a:rPr>
              <a:t>somente</a:t>
            </a:r>
            <a:r>
              <a:rPr lang="pt-BR" sz="3200" dirty="0">
                <a:solidFill>
                  <a:schemeClr val="accent1">
                    <a:lumMod val="75000"/>
                  </a:schemeClr>
                </a:solidFill>
              </a:rPr>
              <a:t> se houver erro médico</a:t>
            </a:r>
          </a:p>
        </p:txBody>
      </p:sp>
      <p:sp>
        <p:nvSpPr>
          <p:cNvPr id="8" name="Retângulo: Cantos Arredondados 7"/>
          <p:cNvSpPr/>
          <p:nvPr/>
        </p:nvSpPr>
        <p:spPr>
          <a:xfrm>
            <a:off x="5345113" y="7554913"/>
            <a:ext cx="7602537" cy="1582737"/>
          </a:xfrm>
          <a:prstGeom prst="roundRect">
            <a:avLst/>
          </a:prstGeom>
          <a:solidFill>
            <a:schemeClr val="accent1">
              <a:lumMod val="20000"/>
              <a:lumOff val="80000"/>
            </a:schemeClr>
          </a:solid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Resp. Civil do médico </a:t>
            </a:r>
            <a:r>
              <a:rPr lang="pt-BR" sz="3200" u="sng" dirty="0">
                <a:solidFill>
                  <a:schemeClr val="accent1">
                    <a:lumMod val="75000"/>
                  </a:schemeClr>
                </a:solidFill>
              </a:rPr>
              <a:t>sem vínculo</a:t>
            </a:r>
            <a:r>
              <a:rPr lang="pt-BR" sz="3200" dirty="0">
                <a:solidFill>
                  <a:schemeClr val="accent1">
                    <a:lumMod val="75000"/>
                  </a:schemeClr>
                </a:solidFill>
              </a:rPr>
              <a:t>: subjetiva (</a:t>
            </a:r>
            <a:r>
              <a:rPr lang="pt-BR" sz="3200" dirty="0" err="1">
                <a:solidFill>
                  <a:schemeClr val="accent1">
                    <a:lumMod val="75000"/>
                  </a:schemeClr>
                </a:solidFill>
              </a:rPr>
              <a:t>Arts</a:t>
            </a:r>
            <a:r>
              <a:rPr lang="pt-BR" sz="3200" dirty="0">
                <a:solidFill>
                  <a:schemeClr val="accent1">
                    <a:lumMod val="75000"/>
                  </a:schemeClr>
                </a:solidFill>
              </a:rPr>
              <a:t>. 14§4º CDC C/C 932,III CC )</a:t>
            </a:r>
          </a:p>
        </p:txBody>
      </p:sp>
      <p:sp>
        <p:nvSpPr>
          <p:cNvPr id="9" name="Retângulo: Cantos Arredondados 8"/>
          <p:cNvSpPr/>
          <p:nvPr/>
        </p:nvSpPr>
        <p:spPr>
          <a:xfrm>
            <a:off x="5345113" y="8937625"/>
            <a:ext cx="7677150" cy="1174750"/>
          </a:xfrm>
          <a:prstGeom prst="roundRect">
            <a:avLst/>
          </a:prstGeom>
          <a:solidFill>
            <a:schemeClr val="bg1"/>
          </a:solid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Ausência de </a:t>
            </a:r>
          </a:p>
          <a:p>
            <a:pPr algn="ctr">
              <a:defRPr/>
            </a:pPr>
            <a:r>
              <a:rPr lang="pt-BR" sz="3200" dirty="0">
                <a:solidFill>
                  <a:schemeClr val="accent1">
                    <a:lumMod val="75000"/>
                  </a:schemeClr>
                </a:solidFill>
              </a:rPr>
              <a:t>Resp. Civil do hospital </a:t>
            </a:r>
          </a:p>
        </p:txBody>
      </p:sp>
      <p:sp>
        <p:nvSpPr>
          <p:cNvPr id="11" name="Seta: para a Direita 10"/>
          <p:cNvSpPr/>
          <p:nvPr/>
        </p:nvSpPr>
        <p:spPr>
          <a:xfrm>
            <a:off x="4321175" y="2511425"/>
            <a:ext cx="792163" cy="830263"/>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 name="Seta: para a Direita 11"/>
          <p:cNvSpPr/>
          <p:nvPr/>
        </p:nvSpPr>
        <p:spPr>
          <a:xfrm>
            <a:off x="4479925" y="4619625"/>
            <a:ext cx="495300" cy="487045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10" grpId="0"/>
      <p:bldP spid="5" grpId="0" animBg="1"/>
      <p:bldP spid="6"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1"/>
          <p:cNvSpPr>
            <a:spLocks noGrp="1"/>
          </p:cNvSpPr>
          <p:nvPr>
            <p:ph type="body" sz="quarter" idx="11"/>
          </p:nvPr>
        </p:nvSpPr>
        <p:spPr>
          <a:xfrm>
            <a:off x="1817688" y="282575"/>
            <a:ext cx="9359900" cy="1223963"/>
          </a:xfrm>
        </p:spPr>
        <p:txBody>
          <a:bodyPr/>
          <a:lstStyle/>
          <a:p>
            <a:pPr algn="ctr">
              <a:defRPr/>
            </a:pPr>
            <a:r>
              <a:rPr lang="pt-BR" dirty="0">
                <a:solidFill>
                  <a:schemeClr val="tx2">
                    <a:lumMod val="75000"/>
                  </a:schemeClr>
                </a:solidFill>
              </a:rPr>
              <a:t>E A RESPONSABILIDADE DO HOSPITAL PRIVADO DIANTE DE ERRO MÉDICO? </a:t>
            </a:r>
          </a:p>
        </p:txBody>
      </p:sp>
      <p:sp>
        <p:nvSpPr>
          <p:cNvPr id="5" name="Retângulo: Cantos Arredondados 4"/>
          <p:cNvSpPr/>
          <p:nvPr/>
        </p:nvSpPr>
        <p:spPr>
          <a:xfrm>
            <a:off x="227013" y="2124075"/>
            <a:ext cx="5767387" cy="1584325"/>
          </a:xfrm>
          <a:prstGeom prst="roundRect">
            <a:avLst/>
          </a:prstGeom>
          <a:no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Dano decorrente de </a:t>
            </a:r>
          </a:p>
          <a:p>
            <a:pPr algn="ctr">
              <a:defRPr/>
            </a:pPr>
            <a:r>
              <a:rPr lang="pt-BR" sz="3200" dirty="0">
                <a:solidFill>
                  <a:schemeClr val="accent1">
                    <a:lumMod val="75000"/>
                  </a:schemeClr>
                </a:solidFill>
              </a:rPr>
              <a:t>Uma ação do hospital </a:t>
            </a:r>
          </a:p>
        </p:txBody>
      </p:sp>
      <p:sp>
        <p:nvSpPr>
          <p:cNvPr id="6" name="Retângulo: Cantos Arredondados 5"/>
          <p:cNvSpPr/>
          <p:nvPr/>
        </p:nvSpPr>
        <p:spPr>
          <a:xfrm>
            <a:off x="228600" y="6262688"/>
            <a:ext cx="6269038" cy="1584325"/>
          </a:xfrm>
          <a:prstGeom prst="roundRect">
            <a:avLst/>
          </a:prstGeom>
          <a:no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Dano decorrente </a:t>
            </a:r>
          </a:p>
          <a:p>
            <a:pPr algn="ctr">
              <a:defRPr/>
            </a:pPr>
            <a:r>
              <a:rPr lang="pt-BR" sz="3200" dirty="0">
                <a:solidFill>
                  <a:schemeClr val="accent1">
                    <a:lumMod val="75000"/>
                  </a:schemeClr>
                </a:solidFill>
              </a:rPr>
              <a:t>De erro médico</a:t>
            </a:r>
          </a:p>
        </p:txBody>
      </p:sp>
      <p:sp>
        <p:nvSpPr>
          <p:cNvPr id="7" name="Retângulo: Cantos Arredondados 6"/>
          <p:cNvSpPr/>
          <p:nvPr/>
        </p:nvSpPr>
        <p:spPr>
          <a:xfrm>
            <a:off x="5238750" y="4206875"/>
            <a:ext cx="7812088" cy="1584325"/>
          </a:xfrm>
          <a:prstGeom prst="roundRect">
            <a:avLst/>
          </a:prstGeom>
          <a:no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Resp. Civil do médico </a:t>
            </a:r>
            <a:r>
              <a:rPr lang="pt-BR" sz="3200" u="sng" dirty="0">
                <a:solidFill>
                  <a:schemeClr val="accent1">
                    <a:lumMod val="75000"/>
                  </a:schemeClr>
                </a:solidFill>
              </a:rPr>
              <a:t>com vínculo</a:t>
            </a:r>
            <a:r>
              <a:rPr lang="pt-BR" sz="3200" dirty="0">
                <a:solidFill>
                  <a:schemeClr val="accent1">
                    <a:lumMod val="75000"/>
                  </a:schemeClr>
                </a:solidFill>
              </a:rPr>
              <a:t>: subjetiva (art. 14§3º CDC)</a:t>
            </a:r>
          </a:p>
        </p:txBody>
      </p:sp>
      <p:sp>
        <p:nvSpPr>
          <p:cNvPr id="8" name="Retângulo: Cantos Arredondados 7"/>
          <p:cNvSpPr/>
          <p:nvPr/>
        </p:nvSpPr>
        <p:spPr>
          <a:xfrm>
            <a:off x="5207000" y="5586413"/>
            <a:ext cx="7812088" cy="1584325"/>
          </a:xfrm>
          <a:prstGeom prst="roundRect">
            <a:avLst/>
          </a:prstGeom>
          <a:no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Resp. Civil do hospital: </a:t>
            </a:r>
          </a:p>
          <a:p>
            <a:pPr algn="ctr">
              <a:defRPr/>
            </a:pPr>
            <a:r>
              <a:rPr lang="pt-BR" sz="3200" dirty="0">
                <a:solidFill>
                  <a:schemeClr val="accent1">
                    <a:lumMod val="75000"/>
                  </a:schemeClr>
                </a:solidFill>
              </a:rPr>
              <a:t>Resp. Objetiva derivada </a:t>
            </a:r>
            <a:r>
              <a:rPr lang="pt-BR" sz="3200" u="sng" dirty="0">
                <a:solidFill>
                  <a:schemeClr val="accent1">
                    <a:lumMod val="75000"/>
                  </a:schemeClr>
                </a:solidFill>
              </a:rPr>
              <a:t>somente</a:t>
            </a:r>
            <a:r>
              <a:rPr lang="pt-BR" sz="3200" dirty="0">
                <a:solidFill>
                  <a:schemeClr val="accent1">
                    <a:lumMod val="75000"/>
                  </a:schemeClr>
                </a:solidFill>
              </a:rPr>
              <a:t> se houver erro médico</a:t>
            </a:r>
          </a:p>
        </p:txBody>
      </p:sp>
      <p:sp>
        <p:nvSpPr>
          <p:cNvPr id="12" name="Retângulo: Cantos Arredondados 11"/>
          <p:cNvSpPr/>
          <p:nvPr/>
        </p:nvSpPr>
        <p:spPr>
          <a:xfrm>
            <a:off x="5413375" y="2130425"/>
            <a:ext cx="7589838" cy="1584325"/>
          </a:xfrm>
          <a:prstGeom prst="roundRect">
            <a:avLst/>
          </a:prstGeom>
          <a:no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Resp. Civil do hospital : objetiva pura (art. 12 </a:t>
            </a:r>
            <a:r>
              <a:rPr lang="pt-BR" sz="3200" dirty="0" err="1">
                <a:solidFill>
                  <a:schemeClr val="accent1">
                    <a:lumMod val="75000"/>
                  </a:schemeClr>
                </a:solidFill>
              </a:rPr>
              <a:t>cdc</a:t>
            </a:r>
            <a:r>
              <a:rPr lang="pt-BR" sz="3200" dirty="0">
                <a:solidFill>
                  <a:schemeClr val="accent1">
                    <a:lumMod val="75000"/>
                  </a:schemeClr>
                </a:solidFill>
              </a:rPr>
              <a:t>)</a:t>
            </a:r>
          </a:p>
        </p:txBody>
      </p:sp>
      <p:sp>
        <p:nvSpPr>
          <p:cNvPr id="13" name="Seta para baixo 19"/>
          <p:cNvSpPr/>
          <p:nvPr/>
        </p:nvSpPr>
        <p:spPr>
          <a:xfrm>
            <a:off x="11949113" y="5097463"/>
            <a:ext cx="1054100" cy="938212"/>
          </a:xfrm>
          <a:prstGeom prst="downArrow">
            <a:avLst/>
          </a:prstGeom>
          <a:solidFill>
            <a:schemeClr val="bg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8" name="Retângulo: Cantos Arredondados 17"/>
          <p:cNvSpPr/>
          <p:nvPr/>
        </p:nvSpPr>
        <p:spPr>
          <a:xfrm>
            <a:off x="5345113" y="7554913"/>
            <a:ext cx="7602537" cy="1582737"/>
          </a:xfrm>
          <a:prstGeom prst="roundRect">
            <a:avLst/>
          </a:prstGeom>
          <a:no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Resp. Civil do médico </a:t>
            </a:r>
            <a:r>
              <a:rPr lang="pt-BR" sz="3200" u="sng" dirty="0">
                <a:solidFill>
                  <a:schemeClr val="accent1">
                    <a:lumMod val="75000"/>
                  </a:schemeClr>
                </a:solidFill>
              </a:rPr>
              <a:t>sem vínculo</a:t>
            </a:r>
            <a:r>
              <a:rPr lang="pt-BR" sz="3200" dirty="0">
                <a:solidFill>
                  <a:schemeClr val="accent1">
                    <a:lumMod val="75000"/>
                  </a:schemeClr>
                </a:solidFill>
              </a:rPr>
              <a:t>: subjetiva (</a:t>
            </a:r>
            <a:r>
              <a:rPr lang="pt-BR" sz="3200" dirty="0" err="1">
                <a:solidFill>
                  <a:schemeClr val="accent1">
                    <a:lumMod val="75000"/>
                  </a:schemeClr>
                </a:solidFill>
              </a:rPr>
              <a:t>arts</a:t>
            </a:r>
            <a:r>
              <a:rPr lang="pt-BR" sz="3200" dirty="0">
                <a:solidFill>
                  <a:schemeClr val="accent1">
                    <a:lumMod val="75000"/>
                  </a:schemeClr>
                </a:solidFill>
              </a:rPr>
              <a:t>. 14§4º CDC C/C932,III CC )</a:t>
            </a:r>
          </a:p>
        </p:txBody>
      </p:sp>
      <p:sp>
        <p:nvSpPr>
          <p:cNvPr id="19" name="Retângulo: Cantos Arredondados 18"/>
          <p:cNvSpPr/>
          <p:nvPr/>
        </p:nvSpPr>
        <p:spPr>
          <a:xfrm>
            <a:off x="5345113" y="8937625"/>
            <a:ext cx="7677150" cy="522288"/>
          </a:xfrm>
          <a:prstGeom prst="roundRect">
            <a:avLst/>
          </a:prstGeom>
          <a:no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dirty="0">
                <a:solidFill>
                  <a:schemeClr val="accent1">
                    <a:lumMod val="75000"/>
                  </a:schemeClr>
                </a:solidFill>
              </a:rPr>
              <a:t>Ausência de resp. Civil do hospital: </a:t>
            </a:r>
          </a:p>
        </p:txBody>
      </p:sp>
      <p:sp>
        <p:nvSpPr>
          <p:cNvPr id="21" name="CaixaDeTexto 20"/>
          <p:cNvSpPr txBox="1"/>
          <p:nvPr/>
        </p:nvSpPr>
        <p:spPr>
          <a:xfrm>
            <a:off x="227013" y="9705975"/>
            <a:ext cx="13114337" cy="522288"/>
          </a:xfrm>
          <a:prstGeom prst="rect">
            <a:avLst/>
          </a:prstGeom>
          <a:noFill/>
          <a:ln>
            <a:solidFill>
              <a:schemeClr val="tx2">
                <a:lumMod val="40000"/>
                <a:lumOff val="60000"/>
              </a:schemeClr>
            </a:solidFill>
          </a:ln>
          <a:effectLst/>
        </p:spPr>
        <p:txBody>
          <a:bodyPr>
            <a:spAutoFit/>
          </a:bodyPr>
          <a:lstStyle/>
          <a:p>
            <a:pPr>
              <a:defRPr/>
            </a:pPr>
            <a:r>
              <a:rPr lang="pt-BR" sz="2800" dirty="0" err="1">
                <a:solidFill>
                  <a:schemeClr val="accent1">
                    <a:lumMod val="75000"/>
                  </a:schemeClr>
                </a:solidFill>
                <a:latin typeface="+mn-lt"/>
              </a:rPr>
              <a:t>Resp</a:t>
            </a:r>
            <a:r>
              <a:rPr lang="pt-BR" sz="2800" dirty="0">
                <a:solidFill>
                  <a:schemeClr val="accent1">
                    <a:lumMod val="75000"/>
                  </a:schemeClr>
                </a:solidFill>
                <a:latin typeface="+mn-lt"/>
              </a:rPr>
              <a:t> 1.832.371 . </a:t>
            </a:r>
            <a:r>
              <a:rPr lang="pt-BR" sz="2800" dirty="0" err="1">
                <a:solidFill>
                  <a:schemeClr val="accent1">
                    <a:lumMod val="75000"/>
                  </a:schemeClr>
                </a:solidFill>
                <a:latin typeface="+mn-lt"/>
              </a:rPr>
              <a:t>stj:terceira</a:t>
            </a:r>
            <a:r>
              <a:rPr lang="pt-BR" sz="2800" dirty="0">
                <a:solidFill>
                  <a:schemeClr val="accent1">
                    <a:lumMod val="75000"/>
                  </a:schemeClr>
                </a:solidFill>
                <a:latin typeface="+mn-lt"/>
              </a:rPr>
              <a:t> turma. Decisão 03/09/2021 -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P spid="13" grpId="0" animBg="1"/>
      <p:bldP spid="18" grpId="0" animBg="1"/>
      <p:bldP spid="19" grpId="0" animBg="1"/>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5"/>
          <p:cNvSpPr txBox="1">
            <a:spLocks/>
          </p:cNvSpPr>
          <p:nvPr/>
        </p:nvSpPr>
        <p:spPr>
          <a:xfrm>
            <a:off x="161925" y="390525"/>
            <a:ext cx="10577513" cy="647700"/>
          </a:xfrm>
          <a:prstGeom prst="rect">
            <a:avLst/>
          </a:prstGeom>
        </p:spPr>
        <p:txBody>
          <a:bodyPr anchor="ctr"/>
          <a:lstStyle>
            <a:lvl1pPr marL="0" indent="0" algn="l" rtl="0" fontAlgn="base">
              <a:lnSpc>
                <a:spcPct val="100000"/>
              </a:lnSpc>
              <a:spcBef>
                <a:spcPts val="0"/>
              </a:spcBef>
              <a:spcAft>
                <a:spcPct val="0"/>
              </a:spcAft>
              <a:buClrTx/>
              <a:buSzPct val="100000"/>
              <a:buFont typeface="+mj-lt"/>
              <a:buNone/>
              <a:defRPr sz="4050" b="1" kern="1200" cap="none" baseline="0">
                <a:solidFill>
                  <a:srgbClr val="69ADE7"/>
                </a:solidFill>
                <a:effectLst/>
                <a:latin typeface="+mj-lt"/>
                <a:ea typeface="+mn-ea"/>
                <a:cs typeface="Arial" panose="020B0604020202020204" pitchFamily="34" charset="0"/>
              </a:defRPr>
            </a:lvl1pPr>
            <a:lvl2pPr marL="205359" indent="0" algn="just" rtl="0" fontAlgn="base">
              <a:lnSpc>
                <a:spcPts val="2363"/>
              </a:lnSpc>
              <a:spcBef>
                <a:spcPts val="0"/>
              </a:spcBef>
              <a:spcAft>
                <a:spcPct val="0"/>
              </a:spcAft>
              <a:buClr>
                <a:srgbClr val="7CAEC5"/>
              </a:buClr>
              <a:buFont typeface="Arial" pitchFamily="34" charset="0"/>
              <a:buNone/>
              <a:defRPr sz="1800" kern="1200">
                <a:solidFill>
                  <a:schemeClr val="tx1"/>
                </a:solidFill>
                <a:latin typeface="+mn-lt"/>
                <a:ea typeface="+mn-ea"/>
                <a:cs typeface="+mn-cs"/>
              </a:defRPr>
            </a:lvl2pPr>
            <a:lvl3pPr marL="1284288" indent="-255588" algn="l" rtl="0" fontAlgn="base">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3pPr>
            <a:lvl4pPr marL="1798638" indent="-255588" algn="l" rtl="0" fontAlgn="base">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4pPr>
            <a:lvl5pPr marL="2312988" indent="-255588" algn="l" rtl="0" fontAlgn="base">
              <a:lnSpc>
                <a:spcPts val="2587"/>
              </a:lnSpc>
              <a:spcBef>
                <a:spcPts val="0"/>
              </a:spcBef>
              <a:spcAft>
                <a:spcPct val="0"/>
              </a:spcAft>
              <a:buFont typeface="Arial" panose="020B0604020202020204" pitchFamily="34" charset="0"/>
              <a:buChar char="»"/>
              <a:defRPr sz="2024"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eaLnBrk="1" hangingPunct="1">
              <a:defRPr/>
            </a:pPr>
            <a:r>
              <a:rPr lang="pt-BR" dirty="0"/>
              <a:t>CDC: Excludentes de Responsabilidade</a:t>
            </a:r>
          </a:p>
        </p:txBody>
      </p:sp>
      <p:sp>
        <p:nvSpPr>
          <p:cNvPr id="33" name="Retângulo: Cantos Diagonais Arredondados 32"/>
          <p:cNvSpPr/>
          <p:nvPr/>
        </p:nvSpPr>
        <p:spPr>
          <a:xfrm>
            <a:off x="5294313" y="2638425"/>
            <a:ext cx="7113587" cy="635000"/>
          </a:xfrm>
          <a:prstGeom prst="round2Diag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Caso Fortuito</a:t>
            </a:r>
          </a:p>
        </p:txBody>
      </p:sp>
      <p:sp>
        <p:nvSpPr>
          <p:cNvPr id="34" name="Retângulo: Cantos Diagonais Arredondados 33"/>
          <p:cNvSpPr/>
          <p:nvPr/>
        </p:nvSpPr>
        <p:spPr>
          <a:xfrm>
            <a:off x="5294313" y="3462338"/>
            <a:ext cx="7113587" cy="635000"/>
          </a:xfrm>
          <a:prstGeom prst="round2Diag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Força Maior</a:t>
            </a:r>
          </a:p>
        </p:txBody>
      </p:sp>
      <p:sp>
        <p:nvSpPr>
          <p:cNvPr id="35" name="Retângulo: Cantos Diagonais Arredondados 34"/>
          <p:cNvSpPr/>
          <p:nvPr/>
        </p:nvSpPr>
        <p:spPr>
          <a:xfrm>
            <a:off x="5280025" y="4235450"/>
            <a:ext cx="7127875" cy="635000"/>
          </a:xfrm>
          <a:prstGeom prst="round2Diag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Riscos De Desenvolvimento</a:t>
            </a:r>
          </a:p>
        </p:txBody>
      </p:sp>
      <p:pic>
        <p:nvPicPr>
          <p:cNvPr id="36" name="Picture 2" descr="Coronavírus: orientações para profissionais de água e saneamento ..."/>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223151" y="1974722"/>
            <a:ext cx="3754530" cy="3010028"/>
          </a:xfrm>
          <a:prstGeom prst="round2DiagRect">
            <a:avLst/>
          </a:prstGeom>
          <a:noFill/>
          <a:ln>
            <a:solidFill>
              <a:schemeClr val="accent1">
                <a:lumMod val="40000"/>
                <a:lumOff val="60000"/>
              </a:schemeClr>
            </a:solidFill>
          </a:ln>
        </p:spPr>
      </p:pic>
      <p:sp>
        <p:nvSpPr>
          <p:cNvPr id="37" name="Seta: para a Direita 36"/>
          <p:cNvSpPr/>
          <p:nvPr/>
        </p:nvSpPr>
        <p:spPr>
          <a:xfrm>
            <a:off x="4194175" y="3573463"/>
            <a:ext cx="442913" cy="781050"/>
          </a:xfrm>
          <a:prstGeom prst="rightArrow">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137160" tIns="68580" rIns="137160" bIns="68580" anchor="ctr"/>
          <a:lstStyle/>
          <a:p>
            <a:pPr algn="ctr">
              <a:defRPr/>
            </a:pPr>
            <a:endParaRPr lang="pt-BR" dirty="0">
              <a:solidFill>
                <a:schemeClr val="accent1">
                  <a:lumMod val="75000"/>
                </a:schemeClr>
              </a:solidFill>
            </a:endParaRPr>
          </a:p>
        </p:txBody>
      </p:sp>
      <p:sp>
        <p:nvSpPr>
          <p:cNvPr id="38" name="Retângulo: Cantos Diagonais Arredondados 37"/>
          <p:cNvSpPr/>
          <p:nvPr/>
        </p:nvSpPr>
        <p:spPr>
          <a:xfrm>
            <a:off x="5897563" y="1757363"/>
            <a:ext cx="6103937" cy="635000"/>
          </a:xfrm>
          <a:prstGeom prst="round2Diag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Regra Geral</a:t>
            </a:r>
          </a:p>
        </p:txBody>
      </p:sp>
      <p:sp>
        <p:nvSpPr>
          <p:cNvPr id="39" name="Retângulo: Cantos Diagonais Arredondados 38"/>
          <p:cNvSpPr/>
          <p:nvPr/>
        </p:nvSpPr>
        <p:spPr>
          <a:xfrm>
            <a:off x="5897563" y="5873750"/>
            <a:ext cx="6103937" cy="633413"/>
          </a:xfrm>
          <a:prstGeom prst="round2DiagRect">
            <a:avLst/>
          </a:prstGeom>
          <a:solidFill>
            <a:schemeClr val="accent1">
              <a:lumMod val="20000"/>
              <a:lumOff val="8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Regra Específica No CDC</a:t>
            </a:r>
          </a:p>
        </p:txBody>
      </p:sp>
      <p:sp>
        <p:nvSpPr>
          <p:cNvPr id="40" name="Retângulo: Cantos Diagonais Arredondados 39"/>
          <p:cNvSpPr/>
          <p:nvPr/>
        </p:nvSpPr>
        <p:spPr>
          <a:xfrm>
            <a:off x="5287963" y="6702425"/>
            <a:ext cx="7119937" cy="1079500"/>
          </a:xfrm>
          <a:prstGeom prst="round2Diag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Não Colocação Do Produto No Mercado</a:t>
            </a:r>
          </a:p>
        </p:txBody>
      </p:sp>
      <p:sp>
        <p:nvSpPr>
          <p:cNvPr id="41" name="Retângulo: Cantos Diagonais Arredondados 40"/>
          <p:cNvSpPr/>
          <p:nvPr/>
        </p:nvSpPr>
        <p:spPr>
          <a:xfrm>
            <a:off x="5280025" y="7897813"/>
            <a:ext cx="7119938" cy="1079500"/>
          </a:xfrm>
          <a:prstGeom prst="round2Diag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Inexistência Do Defeito</a:t>
            </a:r>
          </a:p>
        </p:txBody>
      </p:sp>
      <p:sp>
        <p:nvSpPr>
          <p:cNvPr id="42" name="Retângulo: Cantos Diagonais Arredondados 41"/>
          <p:cNvSpPr/>
          <p:nvPr/>
        </p:nvSpPr>
        <p:spPr>
          <a:xfrm>
            <a:off x="5273675" y="9110663"/>
            <a:ext cx="7119938" cy="1006475"/>
          </a:xfrm>
          <a:prstGeom prst="round2Diag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Culpa Exclusiva Da Vítima Ou De Terceiros</a:t>
            </a:r>
          </a:p>
        </p:txBody>
      </p:sp>
      <p:sp>
        <p:nvSpPr>
          <p:cNvPr id="43" name="Retângulo: Cantos Diagonais Arredondados 42"/>
          <p:cNvSpPr/>
          <p:nvPr/>
        </p:nvSpPr>
        <p:spPr>
          <a:xfrm>
            <a:off x="5273675" y="4984750"/>
            <a:ext cx="7126288" cy="635000"/>
          </a:xfrm>
          <a:prstGeom prst="round2Diag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000" dirty="0">
                <a:solidFill>
                  <a:schemeClr val="accent1">
                    <a:lumMod val="75000"/>
                  </a:schemeClr>
                </a:solidFill>
              </a:rPr>
              <a:t>Exercício Regular De Direito</a:t>
            </a:r>
          </a:p>
        </p:txBody>
      </p:sp>
      <p:pic>
        <p:nvPicPr>
          <p:cNvPr id="44" name="Picture 4" descr="Potência elétrica. Estudo da potência elétrica - Mundo Educação"/>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228863" y="6450057"/>
            <a:ext cx="3770844" cy="3085929"/>
          </a:xfrm>
          <a:prstGeom prst="round2DiagRect">
            <a:avLst/>
          </a:prstGeom>
          <a:noFill/>
          <a:ln>
            <a:solidFill>
              <a:schemeClr val="accent1">
                <a:lumMod val="40000"/>
                <a:lumOff val="60000"/>
              </a:schemeClr>
            </a:solidFill>
          </a:ln>
        </p:spPr>
      </p:pic>
      <p:sp>
        <p:nvSpPr>
          <p:cNvPr id="45" name="Seta: para a Direita 44"/>
          <p:cNvSpPr/>
          <p:nvPr/>
        </p:nvSpPr>
        <p:spPr>
          <a:xfrm>
            <a:off x="4167188" y="7656513"/>
            <a:ext cx="442912" cy="781050"/>
          </a:xfrm>
          <a:prstGeom prst="rightArrow">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137160" tIns="68580" rIns="137160" bIns="68580" anchor="ctr"/>
          <a:lstStyle/>
          <a:p>
            <a:pPr algn="ctr">
              <a:defRPr/>
            </a:pPr>
            <a:endParaRPr lang="pt-BR" dirty="0">
              <a:solidFill>
                <a:schemeClr val="accent1">
                  <a:lumMod val="75000"/>
                </a:schemeClr>
              </a:solidFill>
            </a:endParaRPr>
          </a:p>
        </p:txBody>
      </p:sp>
      <p:sp>
        <p:nvSpPr>
          <p:cNvPr id="46" name="Chave Esquerda 45"/>
          <p:cNvSpPr/>
          <p:nvPr/>
        </p:nvSpPr>
        <p:spPr>
          <a:xfrm>
            <a:off x="4808538" y="2479675"/>
            <a:ext cx="352425" cy="3233738"/>
          </a:xfrm>
          <a:prstGeom prst="leftBrace">
            <a:avLst>
              <a:gd name="adj1" fmla="val 8333"/>
              <a:gd name="adj2" fmla="val 41863"/>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dirty="0">
              <a:solidFill>
                <a:schemeClr val="accent1">
                  <a:lumMod val="75000"/>
                </a:schemeClr>
              </a:solidFill>
            </a:endParaRPr>
          </a:p>
        </p:txBody>
      </p:sp>
      <p:sp>
        <p:nvSpPr>
          <p:cNvPr id="47" name="Chave Esquerda 46"/>
          <p:cNvSpPr/>
          <p:nvPr/>
        </p:nvSpPr>
        <p:spPr>
          <a:xfrm>
            <a:off x="4783138" y="6507163"/>
            <a:ext cx="444500" cy="3725862"/>
          </a:xfrm>
          <a:prstGeom prst="leftBrace">
            <a:avLst>
              <a:gd name="adj1" fmla="val 8333"/>
              <a:gd name="adj2" fmla="val 41863"/>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dirty="0">
              <a:solidFill>
                <a:schemeClr val="accent1">
                  <a:lumMod val="75000"/>
                </a:schemeClr>
              </a:solidFill>
            </a:endParaRPr>
          </a:p>
        </p:txBody>
      </p:sp>
      <p:cxnSp>
        <p:nvCxnSpPr>
          <p:cNvPr id="48" name="Conector reto 47"/>
          <p:cNvCxnSpPr/>
          <p:nvPr/>
        </p:nvCxnSpPr>
        <p:spPr>
          <a:xfrm>
            <a:off x="161925" y="6151563"/>
            <a:ext cx="5400675" cy="0"/>
          </a:xfrm>
          <a:prstGeom prst="line">
            <a:avLst/>
          </a:prstGeom>
          <a:ln w="28575">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Retângulo: Cantos Arredondados 23"/>
          <p:cNvSpPr/>
          <p:nvPr/>
        </p:nvSpPr>
        <p:spPr>
          <a:xfrm>
            <a:off x="392113" y="9607550"/>
            <a:ext cx="3254375" cy="622300"/>
          </a:xfrm>
          <a:prstGeom prst="roundRect">
            <a:avLst/>
          </a:prstGeom>
          <a:no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sz="3300" dirty="0">
                <a:solidFill>
                  <a:schemeClr val="accent1">
                    <a:lumMod val="75000"/>
                  </a:schemeClr>
                </a:solidFill>
              </a:rPr>
              <a:t>Art. 12§3º CDC</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duotone>
              <a:schemeClr val="accent1">
                <a:shade val="45000"/>
                <a:satMod val="135000"/>
              </a:schemeClr>
              <a:prstClr val="white"/>
            </a:duotone>
          </a:blip>
          <a:stretch>
            <a:fillRect/>
          </a:stretch>
        </p:blipFill>
        <p:spPr>
          <a:xfrm>
            <a:off x="1" y="0"/>
            <a:ext cx="6425952" cy="10287000"/>
          </a:xfrm>
          <a:prstGeom prst="rect">
            <a:avLst/>
          </a:prstGeom>
        </p:spPr>
      </p:pic>
      <p:sp>
        <p:nvSpPr>
          <p:cNvPr id="6" name="CaixaDeTexto 5"/>
          <p:cNvSpPr txBox="1"/>
          <p:nvPr/>
        </p:nvSpPr>
        <p:spPr>
          <a:xfrm>
            <a:off x="6886575" y="5864225"/>
            <a:ext cx="5994400" cy="1390650"/>
          </a:xfrm>
          <a:prstGeom prst="rect">
            <a:avLst/>
          </a:prstGeom>
          <a:noFill/>
        </p:spPr>
        <p:txBody>
          <a:bodyPr>
            <a:spAutoFit/>
          </a:bodyPr>
          <a:lstStyle/>
          <a:p>
            <a:pPr algn="ctr">
              <a:lnSpc>
                <a:spcPct val="150000"/>
              </a:lnSpc>
              <a:defRPr/>
            </a:pPr>
            <a:r>
              <a:rPr lang="pt-BR" sz="3000" dirty="0">
                <a:solidFill>
                  <a:schemeClr val="accent1">
                    <a:lumMod val="75000"/>
                  </a:schemeClr>
                </a:solidFill>
              </a:rPr>
              <a:t>COMPLIANCE </a:t>
            </a:r>
          </a:p>
          <a:p>
            <a:pPr algn="ctr">
              <a:lnSpc>
                <a:spcPct val="150000"/>
              </a:lnSpc>
              <a:defRPr/>
            </a:pPr>
            <a:r>
              <a:rPr lang="pt-BR" sz="3000" dirty="0">
                <a:solidFill>
                  <a:schemeClr val="accent1">
                    <a:lumMod val="75000"/>
                  </a:schemeClr>
                </a:solidFill>
              </a:rPr>
              <a:t>NA ÁREA DA SAÚDE</a:t>
            </a:r>
          </a:p>
        </p:txBody>
      </p:sp>
      <p:pic>
        <p:nvPicPr>
          <p:cNvPr id="2" name="Imagem 1"/>
          <p:cNvPicPr>
            <a:picLocks noChangeAspect="1"/>
          </p:cNvPicPr>
          <p:nvPr/>
        </p:nvPicPr>
        <p:blipFill rotWithShape="1">
          <a:blip r:embed="rId3">
            <a:duotone>
              <a:schemeClr val="accent1">
                <a:shade val="45000"/>
                <a:satMod val="135000"/>
              </a:schemeClr>
              <a:prstClr val="white"/>
            </a:duotone>
          </a:blip>
          <a:srcRect l="65120" t="55601" r="7665" b="15000"/>
          <a:stretch/>
        </p:blipFill>
        <p:spPr>
          <a:xfrm>
            <a:off x="8370168" y="2551212"/>
            <a:ext cx="2592288" cy="302433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O Que é </a:t>
            </a:r>
            <a:r>
              <a:rPr lang="pt-BR" i="1" dirty="0" err="1"/>
              <a:t>Compliance</a:t>
            </a:r>
            <a:r>
              <a:rPr lang="pt-BR" dirty="0"/>
              <a:t> ? </a:t>
            </a:r>
          </a:p>
        </p:txBody>
      </p:sp>
      <p:sp>
        <p:nvSpPr>
          <p:cNvPr id="13" name="CaixaDeTexto 12"/>
          <p:cNvSpPr txBox="1"/>
          <p:nvPr/>
        </p:nvSpPr>
        <p:spPr>
          <a:xfrm>
            <a:off x="5213350" y="1628775"/>
            <a:ext cx="6911975" cy="1477963"/>
          </a:xfrm>
          <a:prstGeom prst="rect">
            <a:avLst/>
          </a:prstGeom>
          <a:noFill/>
        </p:spPr>
        <p:txBody>
          <a:bodyPr>
            <a:spAutoFit/>
          </a:bodyPr>
          <a:lstStyle/>
          <a:p>
            <a:pPr algn="ctr">
              <a:defRPr/>
            </a:pPr>
            <a:r>
              <a:rPr lang="pt-BR" sz="3000" dirty="0">
                <a:solidFill>
                  <a:schemeClr val="accent1">
                    <a:lumMod val="75000"/>
                  </a:schemeClr>
                </a:solidFill>
                <a:latin typeface="+mn-lt"/>
              </a:rPr>
              <a:t>TERMO INGLÊS </a:t>
            </a:r>
          </a:p>
          <a:p>
            <a:pPr algn="ctr">
              <a:defRPr/>
            </a:pPr>
            <a:r>
              <a:rPr lang="pt-BR" sz="3000" dirty="0">
                <a:solidFill>
                  <a:schemeClr val="accent1">
                    <a:lumMod val="75000"/>
                  </a:schemeClr>
                </a:solidFill>
                <a:latin typeface="+mn-lt"/>
              </a:rPr>
              <a:t> “</a:t>
            </a:r>
            <a:r>
              <a:rPr lang="pt-BR" sz="3000" i="1" dirty="0">
                <a:solidFill>
                  <a:schemeClr val="accent1">
                    <a:lumMod val="75000"/>
                  </a:schemeClr>
                </a:solidFill>
                <a:latin typeface="+mn-lt"/>
              </a:rPr>
              <a:t>TO COMPLY WITH</a:t>
            </a:r>
            <a:r>
              <a:rPr lang="pt-BR" sz="3000" dirty="0">
                <a:solidFill>
                  <a:schemeClr val="accent1">
                    <a:lumMod val="75000"/>
                  </a:schemeClr>
                </a:solidFill>
                <a:latin typeface="+mn-lt"/>
              </a:rPr>
              <a:t>” </a:t>
            </a:r>
          </a:p>
          <a:p>
            <a:pPr algn="ctr">
              <a:defRPr/>
            </a:pPr>
            <a:endParaRPr lang="pt-BR" sz="3000" dirty="0">
              <a:solidFill>
                <a:schemeClr val="accent1">
                  <a:lumMod val="75000"/>
                </a:schemeClr>
              </a:solidFill>
              <a:latin typeface="+mn-lt"/>
            </a:endParaRPr>
          </a:p>
        </p:txBody>
      </p:sp>
      <p:pic>
        <p:nvPicPr>
          <p:cNvPr id="15" name="Picture 2" descr="Resultado de imagem para CONTRATOS COM LUPA"/>
          <p:cNvPicPr>
            <a:picLocks noChangeAspect="1" noChangeArrowheads="1"/>
          </p:cNvPicPr>
          <p:nvPr/>
        </p:nvPicPr>
        <p:blipFill rotWithShape="1">
          <a:blip r:embed="rId2">
            <a:duotone>
              <a:schemeClr val="accent1">
                <a:shade val="45000"/>
                <a:satMod val="135000"/>
              </a:schemeClr>
              <a:prstClr val="white"/>
            </a:duotone>
          </a:blip>
          <a:srcRect l="10053"/>
          <a:stretch/>
        </p:blipFill>
        <p:spPr bwMode="auto">
          <a:xfrm>
            <a:off x="305272" y="1928698"/>
            <a:ext cx="4448575" cy="4405531"/>
          </a:xfrm>
          <a:prstGeom prst="rect">
            <a:avLst/>
          </a:prstGeom>
          <a:noFill/>
          <a:ln>
            <a:noFill/>
          </a:ln>
        </p:spPr>
      </p:pic>
      <p:sp>
        <p:nvSpPr>
          <p:cNvPr id="17" name="CaixaDeTexto 16"/>
          <p:cNvSpPr txBox="1"/>
          <p:nvPr/>
        </p:nvSpPr>
        <p:spPr>
          <a:xfrm>
            <a:off x="4481513" y="6999288"/>
            <a:ext cx="3160712" cy="554037"/>
          </a:xfrm>
          <a:prstGeom prst="rect">
            <a:avLst/>
          </a:prstGeom>
          <a:noFill/>
          <a:ln>
            <a:solidFill>
              <a:schemeClr val="accent1">
                <a:lumMod val="40000"/>
                <a:lumOff val="60000"/>
              </a:schemeClr>
            </a:solidFill>
          </a:ln>
        </p:spPr>
        <p:txBody>
          <a:bodyPr>
            <a:spAutoFit/>
          </a:bodyPr>
          <a:lstStyle/>
          <a:p>
            <a:pPr algn="ctr">
              <a:defRPr/>
            </a:pPr>
            <a:r>
              <a:rPr lang="pt-BR" sz="3000" dirty="0">
                <a:solidFill>
                  <a:schemeClr val="accent1">
                    <a:lumMod val="75000"/>
                  </a:schemeClr>
                </a:solidFill>
                <a:latin typeface="+mn-lt"/>
              </a:rPr>
              <a:t>PREVENIR</a:t>
            </a:r>
          </a:p>
        </p:txBody>
      </p:sp>
      <p:sp>
        <p:nvSpPr>
          <p:cNvPr id="19" name="CaixaDeTexto 18"/>
          <p:cNvSpPr txBox="1"/>
          <p:nvPr/>
        </p:nvSpPr>
        <p:spPr>
          <a:xfrm>
            <a:off x="7235825" y="7629525"/>
            <a:ext cx="2865438" cy="554038"/>
          </a:xfrm>
          <a:prstGeom prst="rect">
            <a:avLst/>
          </a:prstGeom>
          <a:noFill/>
          <a:ln>
            <a:solidFill>
              <a:schemeClr val="accent1">
                <a:lumMod val="40000"/>
                <a:lumOff val="60000"/>
              </a:schemeClr>
            </a:solidFill>
          </a:ln>
        </p:spPr>
        <p:txBody>
          <a:bodyPr>
            <a:spAutoFit/>
          </a:bodyPr>
          <a:lstStyle/>
          <a:p>
            <a:pPr algn="ctr">
              <a:defRPr/>
            </a:pPr>
            <a:r>
              <a:rPr lang="pt-BR" sz="3000" dirty="0">
                <a:solidFill>
                  <a:schemeClr val="accent1">
                    <a:lumMod val="75000"/>
                  </a:schemeClr>
                </a:solidFill>
                <a:latin typeface="+mn-lt"/>
              </a:rPr>
              <a:t>DETECTAR</a:t>
            </a:r>
          </a:p>
        </p:txBody>
      </p:sp>
      <p:sp>
        <p:nvSpPr>
          <p:cNvPr id="20" name="CaixaDeTexto 19"/>
          <p:cNvSpPr txBox="1"/>
          <p:nvPr/>
        </p:nvSpPr>
        <p:spPr>
          <a:xfrm>
            <a:off x="9666288" y="6997700"/>
            <a:ext cx="2663825" cy="554038"/>
          </a:xfrm>
          <a:prstGeom prst="rect">
            <a:avLst/>
          </a:prstGeom>
          <a:noFill/>
          <a:ln>
            <a:solidFill>
              <a:schemeClr val="accent1">
                <a:lumMod val="40000"/>
                <a:lumOff val="60000"/>
              </a:schemeClr>
            </a:solidFill>
          </a:ln>
        </p:spPr>
        <p:txBody>
          <a:bodyPr>
            <a:spAutoFit/>
          </a:bodyPr>
          <a:lstStyle/>
          <a:p>
            <a:pPr algn="ctr">
              <a:defRPr/>
            </a:pPr>
            <a:r>
              <a:rPr lang="pt-BR" sz="3000" dirty="0">
                <a:solidFill>
                  <a:schemeClr val="accent1">
                    <a:lumMod val="75000"/>
                  </a:schemeClr>
                </a:solidFill>
                <a:latin typeface="+mn-lt"/>
              </a:rPr>
              <a:t>RESPONDER</a:t>
            </a:r>
          </a:p>
        </p:txBody>
      </p:sp>
      <p:sp>
        <p:nvSpPr>
          <p:cNvPr id="21" name="CaixaDeTexto 20"/>
          <p:cNvSpPr txBox="1"/>
          <p:nvPr/>
        </p:nvSpPr>
        <p:spPr>
          <a:xfrm>
            <a:off x="354013" y="8662988"/>
            <a:ext cx="12414250" cy="1016000"/>
          </a:xfrm>
          <a:prstGeom prst="rect">
            <a:avLst/>
          </a:prstGeom>
          <a:noFill/>
          <a:ln>
            <a:solidFill>
              <a:schemeClr val="bg1">
                <a:lumMod val="85000"/>
              </a:schemeClr>
            </a:solidFill>
          </a:ln>
        </p:spPr>
        <p:txBody>
          <a:bodyPr>
            <a:spAutoFit/>
          </a:bodyPr>
          <a:lstStyle/>
          <a:p>
            <a:pPr algn="just">
              <a:defRPr/>
            </a:pPr>
            <a:r>
              <a:rPr lang="pt-BR" sz="3000" dirty="0">
                <a:solidFill>
                  <a:schemeClr val="accent1">
                    <a:lumMod val="75000"/>
                  </a:schemeClr>
                </a:solidFill>
                <a:latin typeface="+mn-lt"/>
              </a:rPr>
              <a:t>Qualquer desvio ou inconformidade que possa ocorrer, por meio de ferramentas de controle.</a:t>
            </a:r>
          </a:p>
        </p:txBody>
      </p:sp>
      <p:sp>
        <p:nvSpPr>
          <p:cNvPr id="4" name="CaixaDeTexto 3"/>
          <p:cNvSpPr txBox="1"/>
          <p:nvPr/>
        </p:nvSpPr>
        <p:spPr>
          <a:xfrm>
            <a:off x="5159375" y="2706688"/>
            <a:ext cx="7851775" cy="3322637"/>
          </a:xfrm>
          <a:prstGeom prst="rect">
            <a:avLst/>
          </a:prstGeom>
          <a:noFill/>
        </p:spPr>
        <p:txBody>
          <a:bodyPr>
            <a:spAutoFit/>
          </a:bodyPr>
          <a:lstStyle/>
          <a:p>
            <a:pPr algn="just">
              <a:defRPr/>
            </a:pPr>
            <a:r>
              <a:rPr lang="pt-BR" sz="3000" dirty="0">
                <a:solidFill>
                  <a:schemeClr val="accent1">
                    <a:lumMod val="75000"/>
                  </a:schemeClr>
                </a:solidFill>
                <a:latin typeface="+mn-lt"/>
              </a:rPr>
              <a:t>O programa de </a:t>
            </a:r>
            <a:r>
              <a:rPr lang="pt-BR" sz="3000" i="1" dirty="0" err="1">
                <a:solidFill>
                  <a:schemeClr val="accent1">
                    <a:lumMod val="75000"/>
                  </a:schemeClr>
                </a:solidFill>
                <a:latin typeface="+mn-lt"/>
              </a:rPr>
              <a:t>compliance</a:t>
            </a:r>
            <a:r>
              <a:rPr lang="pt-BR" sz="3000" dirty="0">
                <a:solidFill>
                  <a:schemeClr val="accent1">
                    <a:lumMod val="75000"/>
                  </a:schemeClr>
                </a:solidFill>
                <a:latin typeface="+mn-lt"/>
              </a:rPr>
              <a:t> é desenvolvido para garantir que as políticas das empresas estejam em conformidade com todas as normas, regras, regulamentos e legislações, internos ou externos, relativos à atuação das empresas  no mundo empresarial. </a:t>
            </a:r>
          </a:p>
          <a:p>
            <a:pPr algn="just">
              <a:defRPr/>
            </a:pPr>
            <a:endParaRPr lang="pt-BR" sz="3000" dirty="0">
              <a:solidFill>
                <a:schemeClr val="accent1">
                  <a:lumMod val="75000"/>
                </a:schemeClr>
              </a:solidFill>
              <a:latin typeface="+mn-lt"/>
            </a:endParaRPr>
          </a:p>
        </p:txBody>
      </p:sp>
      <p:sp>
        <p:nvSpPr>
          <p:cNvPr id="5" name="CaixaDeTexto 4"/>
          <p:cNvSpPr txBox="1"/>
          <p:nvPr/>
        </p:nvSpPr>
        <p:spPr>
          <a:xfrm>
            <a:off x="6569075" y="6203950"/>
            <a:ext cx="4200525" cy="554038"/>
          </a:xfrm>
          <a:prstGeom prst="rect">
            <a:avLst/>
          </a:prstGeom>
          <a:noFill/>
          <a:ln>
            <a:solidFill>
              <a:schemeClr val="accent1">
                <a:lumMod val="40000"/>
                <a:lumOff val="60000"/>
              </a:schemeClr>
            </a:solidFill>
          </a:ln>
        </p:spPr>
        <p:txBody>
          <a:bodyPr wrap="none">
            <a:spAutoFit/>
          </a:bodyPr>
          <a:lstStyle/>
          <a:p>
            <a:pPr>
              <a:defRPr/>
            </a:pPr>
            <a:r>
              <a:rPr lang="pt-BR" sz="3000" dirty="0">
                <a:solidFill>
                  <a:schemeClr val="accent1">
                    <a:lumMod val="75000"/>
                  </a:schemeClr>
                </a:solidFill>
                <a:latin typeface="+mn-lt"/>
              </a:rPr>
              <a:t>Objetivos do </a:t>
            </a:r>
            <a:r>
              <a:rPr lang="pt-BR" sz="3000" i="1" dirty="0" err="1">
                <a:solidFill>
                  <a:schemeClr val="accent1">
                    <a:lumMod val="75000"/>
                  </a:schemeClr>
                </a:solidFill>
                <a:latin typeface="+mn-lt"/>
              </a:rPr>
              <a:t>compliance</a:t>
            </a:r>
            <a:r>
              <a:rPr lang="pt-BR" sz="3000" i="1" dirty="0">
                <a:solidFill>
                  <a:schemeClr val="accent1">
                    <a:lumMod val="75000"/>
                  </a:schemeClr>
                </a:solidFill>
                <a:latin typeface="+mn-lt"/>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duotone>
              <a:schemeClr val="accent1">
                <a:shade val="45000"/>
                <a:satMod val="135000"/>
              </a:schemeClr>
              <a:prstClr val="white"/>
            </a:duotone>
          </a:blip>
          <a:stretch>
            <a:fillRect/>
          </a:stretch>
        </p:blipFill>
        <p:spPr>
          <a:xfrm>
            <a:off x="0" y="1687116"/>
            <a:ext cx="13131922" cy="7949873"/>
          </a:xfrm>
          <a:prstGeom prst="rect">
            <a:avLst/>
          </a:prstGeom>
        </p:spPr>
      </p:pic>
      <p:sp>
        <p:nvSpPr>
          <p:cNvPr id="5" name="CaixaDeTexto 4"/>
          <p:cNvSpPr txBox="1"/>
          <p:nvPr/>
        </p:nvSpPr>
        <p:spPr>
          <a:xfrm>
            <a:off x="431800" y="250825"/>
            <a:ext cx="6858000" cy="715963"/>
          </a:xfrm>
          <a:prstGeom prst="rect">
            <a:avLst/>
          </a:prstGeom>
          <a:noFill/>
        </p:spPr>
        <p:txBody>
          <a:bodyPr>
            <a:spAutoFit/>
          </a:bodyPr>
          <a:lstStyle/>
          <a:p>
            <a:pPr eaLnBrk="1" hangingPunct="1">
              <a:spcBef>
                <a:spcPts val="0"/>
              </a:spcBef>
              <a:buSzPct val="100000"/>
              <a:buFont typeface="+mj-lt"/>
              <a:buNone/>
              <a:defRPr/>
            </a:pPr>
            <a:r>
              <a:rPr lang="pt-BR" sz="4050" b="1" dirty="0">
                <a:solidFill>
                  <a:srgbClr val="69ADE7"/>
                </a:solidFill>
                <a:latin typeface="Calibri"/>
              </a:rPr>
              <a:t>Linhas de Atuação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O Que é </a:t>
            </a:r>
            <a:r>
              <a:rPr lang="pt-BR" i="1" dirty="0" err="1"/>
              <a:t>Compliance</a:t>
            </a:r>
            <a:r>
              <a:rPr lang="pt-BR" dirty="0"/>
              <a:t> ? </a:t>
            </a:r>
          </a:p>
        </p:txBody>
      </p:sp>
      <p:sp>
        <p:nvSpPr>
          <p:cNvPr id="8" name="CaixaDeTexto 7"/>
          <p:cNvSpPr txBox="1"/>
          <p:nvPr/>
        </p:nvSpPr>
        <p:spPr>
          <a:xfrm>
            <a:off x="4911725" y="6937375"/>
            <a:ext cx="7997825" cy="1477963"/>
          </a:xfrm>
          <a:prstGeom prst="rect">
            <a:avLst/>
          </a:prstGeom>
          <a:noFill/>
        </p:spPr>
        <p:txBody>
          <a:bodyPr>
            <a:spAutoFit/>
          </a:bodyPr>
          <a:lstStyle/>
          <a:p>
            <a:pPr algn="ctr">
              <a:defRPr/>
            </a:pPr>
            <a:r>
              <a:rPr lang="pt-BR" sz="3000" dirty="0">
                <a:solidFill>
                  <a:schemeClr val="accent1">
                    <a:lumMod val="75000"/>
                  </a:schemeClr>
                </a:solidFill>
                <a:latin typeface="+mn-lt"/>
              </a:rPr>
              <a:t>Definição técnica do Departamento </a:t>
            </a:r>
          </a:p>
          <a:p>
            <a:pPr algn="ctr">
              <a:defRPr/>
            </a:pPr>
            <a:r>
              <a:rPr lang="pt-BR" sz="3000" dirty="0">
                <a:solidFill>
                  <a:schemeClr val="accent1">
                    <a:lumMod val="75000"/>
                  </a:schemeClr>
                </a:solidFill>
                <a:latin typeface="+mn-lt"/>
              </a:rPr>
              <a:t>de Justiça Americano</a:t>
            </a:r>
          </a:p>
          <a:p>
            <a:pPr algn="ctr">
              <a:defRPr/>
            </a:pPr>
            <a:endParaRPr lang="pt-BR" sz="3000" dirty="0">
              <a:solidFill>
                <a:schemeClr val="accent1">
                  <a:lumMod val="75000"/>
                </a:schemeClr>
              </a:solidFill>
              <a:latin typeface="+mn-lt"/>
            </a:endParaRPr>
          </a:p>
        </p:txBody>
      </p:sp>
      <p:sp>
        <p:nvSpPr>
          <p:cNvPr id="9" name="CaixaDeTexto 8"/>
          <p:cNvSpPr txBox="1"/>
          <p:nvPr/>
        </p:nvSpPr>
        <p:spPr>
          <a:xfrm>
            <a:off x="4911725" y="8836025"/>
            <a:ext cx="7997825" cy="554038"/>
          </a:xfrm>
          <a:prstGeom prst="rect">
            <a:avLst/>
          </a:prstGeom>
          <a:noFill/>
        </p:spPr>
        <p:txBody>
          <a:bodyPr>
            <a:spAutoFit/>
          </a:bodyPr>
          <a:lstStyle/>
          <a:p>
            <a:pPr algn="ctr">
              <a:defRPr/>
            </a:pPr>
            <a:r>
              <a:rPr lang="pt-BR" sz="3000" dirty="0">
                <a:solidFill>
                  <a:schemeClr val="accent1">
                    <a:lumMod val="75000"/>
                  </a:schemeClr>
                </a:solidFill>
                <a:latin typeface="+mn-lt"/>
              </a:rPr>
              <a:t>(U.S. Federal </a:t>
            </a:r>
            <a:r>
              <a:rPr lang="pt-BR" sz="3000" dirty="0" err="1">
                <a:solidFill>
                  <a:schemeClr val="accent1">
                    <a:lumMod val="75000"/>
                  </a:schemeClr>
                </a:solidFill>
                <a:latin typeface="+mn-lt"/>
              </a:rPr>
              <a:t>sentencing</a:t>
            </a:r>
            <a:r>
              <a:rPr lang="pt-BR" sz="3000" dirty="0">
                <a:solidFill>
                  <a:schemeClr val="accent1">
                    <a:lumMod val="75000"/>
                  </a:schemeClr>
                </a:solidFill>
                <a:latin typeface="+mn-lt"/>
              </a:rPr>
              <a:t> </a:t>
            </a:r>
            <a:r>
              <a:rPr lang="pt-BR" sz="3000" dirty="0" err="1">
                <a:solidFill>
                  <a:schemeClr val="accent1">
                    <a:lumMod val="75000"/>
                  </a:schemeClr>
                </a:solidFill>
                <a:latin typeface="+mn-lt"/>
              </a:rPr>
              <a:t>guidelines</a:t>
            </a:r>
            <a:r>
              <a:rPr lang="pt-BR" sz="3000" dirty="0">
                <a:solidFill>
                  <a:schemeClr val="accent1">
                    <a:lumMod val="75000"/>
                  </a:schemeClr>
                </a:solidFill>
                <a:latin typeface="+mn-lt"/>
              </a:rPr>
              <a:t> manual)</a:t>
            </a:r>
          </a:p>
        </p:txBody>
      </p:sp>
      <p:sp>
        <p:nvSpPr>
          <p:cNvPr id="10" name="Retângulo: Cantos Arredondados 9"/>
          <p:cNvSpPr/>
          <p:nvPr/>
        </p:nvSpPr>
        <p:spPr>
          <a:xfrm>
            <a:off x="4911725" y="2622550"/>
            <a:ext cx="7997825" cy="3890963"/>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“Dever das companhias de promover uma cultura organizacional que estimule a conduta ética e um compromisso com o cumprimento da lei “ </a:t>
            </a:r>
          </a:p>
        </p:txBody>
      </p:sp>
      <p:pic>
        <p:nvPicPr>
          <p:cNvPr id="11" name="Imagem 10"/>
          <p:cNvPicPr>
            <a:picLocks noChangeAspect="1"/>
          </p:cNvPicPr>
          <p:nvPr/>
        </p:nvPicPr>
        <p:blipFill>
          <a:blip r:embed="rId2">
            <a:duotone>
              <a:schemeClr val="accent1">
                <a:shade val="45000"/>
                <a:satMod val="135000"/>
              </a:schemeClr>
              <a:prstClr val="white"/>
            </a:duotone>
          </a:blip>
          <a:stretch>
            <a:fillRect/>
          </a:stretch>
        </p:blipFill>
        <p:spPr>
          <a:xfrm>
            <a:off x="264646" y="1964531"/>
            <a:ext cx="4541129" cy="7823486"/>
          </a:xfrm>
          <a:prstGeom prst="round2Diag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childTnLst>
                                </p:cTn>
                              </p:par>
                            </p:childTnLst>
                          </p:cTn>
                        </p:par>
                        <p:par>
                          <p:cTn id="8" fill="hold" nodeType="afterGroup">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250"/>
                                        <p:tgtEl>
                                          <p:spTgt spid="8"/>
                                        </p:tgtEl>
                                      </p:cBhvr>
                                    </p:animEffect>
                                  </p:childTnLst>
                                </p:cTn>
                              </p:par>
                            </p:childTnLst>
                          </p:cTn>
                        </p:par>
                        <p:par>
                          <p:cTn id="12" fill="hold" nodeType="afterGroup">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Princípio da Dignidade da Pessoa Humana</a:t>
            </a:r>
          </a:p>
        </p:txBody>
      </p:sp>
      <p:sp>
        <p:nvSpPr>
          <p:cNvPr id="5" name="Elipse 4"/>
          <p:cNvSpPr/>
          <p:nvPr/>
        </p:nvSpPr>
        <p:spPr>
          <a:xfrm>
            <a:off x="8616950" y="3630613"/>
            <a:ext cx="4144963" cy="41767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4" name="Imagem 3"/>
          <p:cNvPicPr>
            <a:picLocks noChangeAspect="1"/>
          </p:cNvPicPr>
          <p:nvPr/>
        </p:nvPicPr>
        <p:blipFill>
          <a:blip r:embed="rId2">
            <a:duotone>
              <a:schemeClr val="accent1">
                <a:shade val="45000"/>
                <a:satMod val="135000"/>
              </a:schemeClr>
              <a:prstClr val="white"/>
            </a:duotone>
          </a:blip>
          <a:stretch>
            <a:fillRect/>
          </a:stretch>
        </p:blipFill>
        <p:spPr>
          <a:xfrm>
            <a:off x="8298160" y="3631332"/>
            <a:ext cx="4021038" cy="4176464"/>
          </a:xfrm>
          <a:prstGeom prst="ellipse">
            <a:avLst/>
          </a:prstGeom>
        </p:spPr>
      </p:pic>
      <p:sp>
        <p:nvSpPr>
          <p:cNvPr id="7" name="CaixaDeTexto 6"/>
          <p:cNvSpPr txBox="1"/>
          <p:nvPr/>
        </p:nvSpPr>
        <p:spPr>
          <a:xfrm>
            <a:off x="533400" y="2047875"/>
            <a:ext cx="7548563" cy="7623175"/>
          </a:xfrm>
          <a:prstGeom prst="rect">
            <a:avLst/>
          </a:prstGeom>
          <a:noFill/>
        </p:spPr>
        <p:txBody>
          <a:bodyPr>
            <a:spAutoFit/>
          </a:bodyPr>
          <a:lstStyle/>
          <a:p>
            <a:pPr algn="just">
              <a:lnSpc>
                <a:spcPct val="150000"/>
              </a:lnSpc>
              <a:defRPr/>
            </a:pPr>
            <a:r>
              <a:rPr lang="pt-BR" sz="3000" dirty="0">
                <a:solidFill>
                  <a:schemeClr val="accent1">
                    <a:lumMod val="75000"/>
                  </a:schemeClr>
                </a:solidFill>
              </a:rPr>
              <a:t>Dignidade da Pessoa Humana é um princípio constitucional que protege o atributo inerente à própria condição humana, que o torna credor de igual consideração e respeito, por parte de seus semelhantes,  pela integridade física e psicológica, liberdade de expressão, igualdade de direitos, acesso à educação, saúde e condições básicas de vida digna, além do reconhecimento da individualidade e da autonomia de cada pessoa.</a:t>
            </a:r>
          </a:p>
        </p:txBody>
      </p:sp>
      <p:sp>
        <p:nvSpPr>
          <p:cNvPr id="9" name="CaixaDeTexto 8"/>
          <p:cNvSpPr txBox="1"/>
          <p:nvPr/>
        </p:nvSpPr>
        <p:spPr>
          <a:xfrm>
            <a:off x="3041650" y="1614488"/>
            <a:ext cx="3168650" cy="554037"/>
          </a:xfrm>
          <a:prstGeom prst="rect">
            <a:avLst/>
          </a:prstGeom>
          <a:noFill/>
        </p:spPr>
        <p:txBody>
          <a:bodyPr>
            <a:spAutoFit/>
          </a:bodyPr>
          <a:lstStyle/>
          <a:p>
            <a:pPr algn="just">
              <a:defRPr/>
            </a:pPr>
            <a:r>
              <a:rPr lang="pt-BR" sz="3000" dirty="0">
                <a:solidFill>
                  <a:schemeClr val="accent1">
                    <a:lumMod val="75000"/>
                  </a:schemeClr>
                </a:solidFill>
              </a:rPr>
              <a:t>Art. 1º, III CF/88)</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i="1" dirty="0" err="1"/>
              <a:t>Compliance</a:t>
            </a:r>
            <a:r>
              <a:rPr lang="pt-BR" dirty="0"/>
              <a:t> na Linha de Tempo </a:t>
            </a:r>
          </a:p>
        </p:txBody>
      </p:sp>
      <p:pic>
        <p:nvPicPr>
          <p:cNvPr id="6" name="Picture 2" descr="Porque a área de Compliance precisa garantir a aplicação da lei  anticorrupçãoAML Risco Reputacional"/>
          <p:cNvPicPr>
            <a:picLocks noChangeAspect="1" noChangeArrowheads="1"/>
          </p:cNvPicPr>
          <p:nvPr/>
        </p:nvPicPr>
        <p:blipFill rotWithShape="1">
          <a:blip r:embed="rId2" cstate="email">
            <a:duotone>
              <a:schemeClr val="accent1">
                <a:shade val="45000"/>
                <a:satMod val="135000"/>
              </a:schemeClr>
              <a:prstClr val="white"/>
            </a:duotone>
          </a:blip>
          <a:srcRect t="23940"/>
          <a:stretch/>
        </p:blipFill>
        <p:spPr bwMode="auto">
          <a:xfrm>
            <a:off x="701316" y="1147056"/>
            <a:ext cx="6471084" cy="8680512"/>
          </a:xfrm>
          <a:prstGeom prst="rect">
            <a:avLst/>
          </a:prstGeom>
          <a:noFill/>
        </p:spPr>
      </p:pic>
      <p:sp>
        <p:nvSpPr>
          <p:cNvPr id="7" name="Retângulo: Cantos Arredondados 6"/>
          <p:cNvSpPr/>
          <p:nvPr/>
        </p:nvSpPr>
        <p:spPr>
          <a:xfrm>
            <a:off x="7613650" y="4262438"/>
            <a:ext cx="5400675" cy="2449512"/>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Linha do Tempo:</a:t>
            </a:r>
          </a:p>
          <a:p>
            <a:pPr algn="ctr">
              <a:defRPr/>
            </a:pPr>
            <a:endParaRPr lang="pt-BR" sz="3000" dirty="0">
              <a:solidFill>
                <a:schemeClr val="accent1">
                  <a:lumMod val="75000"/>
                </a:schemeClr>
              </a:solidFill>
            </a:endParaRPr>
          </a:p>
          <a:p>
            <a:pPr algn="ctr">
              <a:defRPr/>
            </a:pPr>
            <a:r>
              <a:rPr lang="pt-BR" sz="3000" dirty="0">
                <a:solidFill>
                  <a:schemeClr val="accent1">
                    <a:lumMod val="75000"/>
                  </a:schemeClr>
                </a:solidFill>
              </a:rPr>
              <a:t>Normas Internacionais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142875" y="295275"/>
            <a:ext cx="9359900" cy="647700"/>
          </a:xfrm>
        </p:spPr>
        <p:txBody>
          <a:bodyPr/>
          <a:lstStyle/>
          <a:p>
            <a:pPr>
              <a:defRPr/>
            </a:pPr>
            <a:r>
              <a:rPr lang="pt-BR" i="1" dirty="0" err="1"/>
              <a:t>Compliance</a:t>
            </a:r>
            <a:r>
              <a:rPr lang="pt-BR" dirty="0"/>
              <a:t>: Normas Internacionais</a:t>
            </a:r>
          </a:p>
        </p:txBody>
      </p:sp>
      <p:sp>
        <p:nvSpPr>
          <p:cNvPr id="4" name="Retângulo: Cantos Arredondados 3"/>
          <p:cNvSpPr/>
          <p:nvPr/>
        </p:nvSpPr>
        <p:spPr>
          <a:xfrm>
            <a:off x="66675" y="1489075"/>
            <a:ext cx="11817350" cy="5865813"/>
          </a:xfrm>
          <a:prstGeom prst="round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solidFill>
                <a:schemeClr val="accent1">
                  <a:lumMod val="75000"/>
                </a:schemeClr>
              </a:solidFill>
            </a:endParaRPr>
          </a:p>
        </p:txBody>
      </p:sp>
      <p:sp>
        <p:nvSpPr>
          <p:cNvPr id="5" name="Seta: Dobrada para Cima 4"/>
          <p:cNvSpPr/>
          <p:nvPr/>
        </p:nvSpPr>
        <p:spPr>
          <a:xfrm rot="16200000" flipV="1">
            <a:off x="7583488" y="1055687"/>
            <a:ext cx="833438" cy="766763"/>
          </a:xfrm>
          <a:prstGeom prst="bentUpArrow">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cxnSp>
        <p:nvCxnSpPr>
          <p:cNvPr id="6" name="Conector de Seta Reta 5"/>
          <p:cNvCxnSpPr>
            <a:cxnSpLocks/>
          </p:cNvCxnSpPr>
          <p:nvPr/>
        </p:nvCxnSpPr>
        <p:spPr>
          <a:xfrm>
            <a:off x="822325" y="6548438"/>
            <a:ext cx="0" cy="806450"/>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6"/>
          <p:cNvCxnSpPr>
            <a:cxnSpLocks/>
          </p:cNvCxnSpPr>
          <p:nvPr/>
        </p:nvCxnSpPr>
        <p:spPr>
          <a:xfrm>
            <a:off x="7491413" y="6018213"/>
            <a:ext cx="0" cy="1365250"/>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Imagem 7"/>
          <p:cNvPicPr/>
          <p:nvPr/>
        </p:nvPicPr>
        <p:blipFill rotWithShape="1">
          <a:blip r:embed="rId2" cstate="email">
            <a:duotone>
              <a:schemeClr val="accent1">
                <a:shade val="45000"/>
                <a:satMod val="135000"/>
              </a:schemeClr>
              <a:prstClr val="white"/>
            </a:duotone>
          </a:blip>
          <a:srcRect l="76382"/>
          <a:stretch/>
        </p:blipFill>
        <p:spPr bwMode="auto">
          <a:xfrm>
            <a:off x="10853695" y="1489013"/>
            <a:ext cx="2277503" cy="5880957"/>
          </a:xfrm>
          <a:prstGeom prst="rect">
            <a:avLst/>
          </a:prstGeom>
          <a:solidFill>
            <a:schemeClr val="bg1"/>
          </a:solidFill>
          <a:ln>
            <a:solidFill>
              <a:schemeClr val="accent1">
                <a:lumMod val="40000"/>
                <a:lumOff val="60000"/>
              </a:schemeClr>
            </a:solidFill>
          </a:ln>
        </p:spPr>
      </p:pic>
      <p:sp>
        <p:nvSpPr>
          <p:cNvPr id="9" name="CaixaDeTexto 8"/>
          <p:cNvSpPr txBox="1"/>
          <p:nvPr/>
        </p:nvSpPr>
        <p:spPr>
          <a:xfrm>
            <a:off x="138113" y="7432675"/>
            <a:ext cx="2732087" cy="646113"/>
          </a:xfrm>
          <a:prstGeom prst="rect">
            <a:avLst/>
          </a:prstGeom>
          <a:solidFill>
            <a:schemeClr val="bg1"/>
          </a:solidFill>
          <a:ln>
            <a:solidFill>
              <a:schemeClr val="accent1">
                <a:lumMod val="40000"/>
                <a:lumOff val="60000"/>
              </a:schemeClr>
            </a:solidFill>
          </a:ln>
        </p:spPr>
        <p:txBody>
          <a:bodyPr>
            <a:spAutoFit/>
          </a:bodyPr>
          <a:lstStyle/>
          <a:p>
            <a:pPr algn="ctr">
              <a:defRPr/>
            </a:pPr>
            <a:r>
              <a:rPr lang="pt-BR" dirty="0" err="1">
                <a:solidFill>
                  <a:schemeClr val="accent1">
                    <a:lumMod val="75000"/>
                  </a:schemeClr>
                </a:solidFill>
                <a:latin typeface="+mn-lt"/>
              </a:rPr>
              <a:t>Foreign</a:t>
            </a:r>
            <a:r>
              <a:rPr lang="pt-BR" dirty="0">
                <a:solidFill>
                  <a:schemeClr val="accent1">
                    <a:lumMod val="75000"/>
                  </a:schemeClr>
                </a:solidFill>
                <a:latin typeface="+mn-lt"/>
              </a:rPr>
              <a:t> </a:t>
            </a:r>
            <a:r>
              <a:rPr lang="pt-BR" dirty="0" err="1">
                <a:solidFill>
                  <a:schemeClr val="accent1">
                    <a:lumMod val="75000"/>
                  </a:schemeClr>
                </a:solidFill>
                <a:latin typeface="+mn-lt"/>
              </a:rPr>
              <a:t>Corrupt</a:t>
            </a:r>
            <a:r>
              <a:rPr lang="pt-BR" dirty="0">
                <a:solidFill>
                  <a:schemeClr val="accent1">
                    <a:lumMod val="75000"/>
                  </a:schemeClr>
                </a:solidFill>
                <a:latin typeface="+mn-lt"/>
              </a:rPr>
              <a:t> </a:t>
            </a:r>
          </a:p>
          <a:p>
            <a:pPr algn="ctr">
              <a:defRPr/>
            </a:pPr>
            <a:r>
              <a:rPr lang="pt-BR" dirty="0" err="1">
                <a:solidFill>
                  <a:schemeClr val="accent1">
                    <a:lumMod val="75000"/>
                  </a:schemeClr>
                </a:solidFill>
                <a:latin typeface="+mn-lt"/>
              </a:rPr>
              <a:t>Practices</a:t>
            </a:r>
            <a:r>
              <a:rPr lang="pt-BR" dirty="0">
                <a:solidFill>
                  <a:schemeClr val="accent1">
                    <a:lumMod val="75000"/>
                  </a:schemeClr>
                </a:solidFill>
                <a:latin typeface="+mn-lt"/>
              </a:rPr>
              <a:t> </a:t>
            </a:r>
            <a:r>
              <a:rPr lang="pt-BR" dirty="0" err="1">
                <a:solidFill>
                  <a:schemeClr val="accent1">
                    <a:lumMod val="75000"/>
                  </a:schemeClr>
                </a:solidFill>
                <a:latin typeface="+mn-lt"/>
              </a:rPr>
              <a:t>Act</a:t>
            </a:r>
            <a:endParaRPr lang="pt-BR" dirty="0">
              <a:solidFill>
                <a:schemeClr val="accent1">
                  <a:lumMod val="75000"/>
                </a:schemeClr>
              </a:solidFill>
              <a:latin typeface="+mn-lt"/>
            </a:endParaRPr>
          </a:p>
        </p:txBody>
      </p:sp>
      <p:sp>
        <p:nvSpPr>
          <p:cNvPr id="10" name="CaixaDeTexto 9"/>
          <p:cNvSpPr txBox="1"/>
          <p:nvPr/>
        </p:nvSpPr>
        <p:spPr>
          <a:xfrm>
            <a:off x="138113" y="8361363"/>
            <a:ext cx="3762375" cy="1200150"/>
          </a:xfrm>
          <a:prstGeom prst="rect">
            <a:avLst/>
          </a:prstGeom>
          <a:solidFill>
            <a:schemeClr val="bg1"/>
          </a:solidFill>
          <a:ln>
            <a:solidFill>
              <a:schemeClr val="accent1">
                <a:lumMod val="40000"/>
                <a:lumOff val="60000"/>
              </a:schemeClr>
            </a:solidFill>
          </a:ln>
        </p:spPr>
        <p:txBody>
          <a:bodyPr>
            <a:spAutoFit/>
          </a:bodyPr>
          <a:lstStyle/>
          <a:p>
            <a:pPr algn="ctr">
              <a:defRPr/>
            </a:pPr>
            <a:r>
              <a:rPr lang="pt-BR" dirty="0">
                <a:solidFill>
                  <a:schemeClr val="accent1">
                    <a:lumMod val="75000"/>
                  </a:schemeClr>
                </a:solidFill>
                <a:latin typeface="+mn-lt"/>
              </a:rPr>
              <a:t>Dois grandes capítulos: 1)antissuborno (penalidades) e </a:t>
            </a:r>
          </a:p>
          <a:p>
            <a:pPr algn="ctr">
              <a:defRPr/>
            </a:pPr>
            <a:r>
              <a:rPr lang="pt-BR" dirty="0">
                <a:solidFill>
                  <a:schemeClr val="accent1">
                    <a:lumMod val="75000"/>
                  </a:schemeClr>
                </a:solidFill>
                <a:latin typeface="+mn-lt"/>
              </a:rPr>
              <a:t>2) registros contábeis transparentes aos moldes da SEC</a:t>
            </a:r>
          </a:p>
        </p:txBody>
      </p:sp>
      <p:sp>
        <p:nvSpPr>
          <p:cNvPr id="11" name="CaixaDeTexto 10"/>
          <p:cNvSpPr txBox="1"/>
          <p:nvPr/>
        </p:nvSpPr>
        <p:spPr>
          <a:xfrm>
            <a:off x="4381500" y="7531100"/>
            <a:ext cx="3878263" cy="1200150"/>
          </a:xfrm>
          <a:prstGeom prst="rect">
            <a:avLst/>
          </a:prstGeom>
          <a:solidFill>
            <a:schemeClr val="bg1"/>
          </a:solidFill>
          <a:ln>
            <a:solidFill>
              <a:schemeClr val="accent1">
                <a:lumMod val="40000"/>
                <a:lumOff val="60000"/>
              </a:schemeClr>
            </a:solidFill>
          </a:ln>
        </p:spPr>
        <p:txBody>
          <a:bodyPr>
            <a:spAutoFit/>
          </a:bodyPr>
          <a:lstStyle/>
          <a:p>
            <a:pPr algn="ctr">
              <a:defRPr/>
            </a:pPr>
            <a:r>
              <a:rPr lang="pt-BR" dirty="0">
                <a:solidFill>
                  <a:schemeClr val="accent1">
                    <a:lumMod val="75000"/>
                  </a:schemeClr>
                </a:solidFill>
                <a:latin typeface="+mn-lt"/>
              </a:rPr>
              <a:t>Aprimorar a Governança Corporativa. </a:t>
            </a:r>
          </a:p>
          <a:p>
            <a:pPr algn="ctr">
              <a:defRPr/>
            </a:pPr>
            <a:r>
              <a:rPr lang="pt-BR" dirty="0">
                <a:solidFill>
                  <a:schemeClr val="accent1">
                    <a:lumMod val="75000"/>
                  </a:schemeClr>
                </a:solidFill>
                <a:latin typeface="+mn-lt"/>
              </a:rPr>
              <a:t>Identificando, combatendo e prevenindo fraude.</a:t>
            </a:r>
          </a:p>
          <a:p>
            <a:pPr algn="ctr">
              <a:defRPr/>
            </a:pPr>
            <a:r>
              <a:rPr lang="pt-BR" dirty="0">
                <a:solidFill>
                  <a:schemeClr val="accent1">
                    <a:lumMod val="75000"/>
                  </a:schemeClr>
                </a:solidFill>
                <a:latin typeface="+mn-lt"/>
              </a:rPr>
              <a:t> Garantindo o </a:t>
            </a:r>
            <a:r>
              <a:rPr lang="pt-BR" dirty="0" err="1">
                <a:solidFill>
                  <a:schemeClr val="accent1">
                    <a:lumMod val="75000"/>
                  </a:schemeClr>
                </a:solidFill>
                <a:latin typeface="+mn-lt"/>
              </a:rPr>
              <a:t>compliance</a:t>
            </a:r>
            <a:endParaRPr lang="pt-BR" dirty="0">
              <a:solidFill>
                <a:schemeClr val="accent1">
                  <a:lumMod val="75000"/>
                </a:schemeClr>
              </a:solidFill>
              <a:latin typeface="+mn-lt"/>
            </a:endParaRPr>
          </a:p>
        </p:txBody>
      </p:sp>
      <p:sp>
        <p:nvSpPr>
          <p:cNvPr id="12" name="CaixaDeTexto 11"/>
          <p:cNvSpPr txBox="1"/>
          <p:nvPr/>
        </p:nvSpPr>
        <p:spPr>
          <a:xfrm>
            <a:off x="8740775" y="7543800"/>
            <a:ext cx="3244850" cy="1200150"/>
          </a:xfrm>
          <a:prstGeom prst="rect">
            <a:avLst/>
          </a:prstGeom>
          <a:solidFill>
            <a:schemeClr val="bg1"/>
          </a:solidFill>
          <a:ln>
            <a:solidFill>
              <a:schemeClr val="accent1">
                <a:lumMod val="40000"/>
                <a:lumOff val="60000"/>
              </a:schemeClr>
            </a:solidFill>
          </a:ln>
        </p:spPr>
        <p:txBody>
          <a:bodyPr>
            <a:spAutoFit/>
          </a:bodyPr>
          <a:lstStyle/>
          <a:p>
            <a:pPr algn="ctr">
              <a:defRPr/>
            </a:pPr>
            <a:r>
              <a:rPr lang="pt-BR" dirty="0">
                <a:solidFill>
                  <a:schemeClr val="accent1">
                    <a:lumMod val="75000"/>
                  </a:schemeClr>
                </a:solidFill>
                <a:latin typeface="+mn-lt"/>
              </a:rPr>
              <a:t>Lei antissuborno do Reino Unido. Disciplina corrupção em várias esferas e adota conceito de extraterritorialidade</a:t>
            </a:r>
          </a:p>
        </p:txBody>
      </p:sp>
      <p:cxnSp>
        <p:nvCxnSpPr>
          <p:cNvPr id="13" name="Conector de Seta Reta 12"/>
          <p:cNvCxnSpPr>
            <a:cxnSpLocks/>
          </p:cNvCxnSpPr>
          <p:nvPr/>
        </p:nvCxnSpPr>
        <p:spPr>
          <a:xfrm>
            <a:off x="9247188" y="6086475"/>
            <a:ext cx="0" cy="1268413"/>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tângulo: Cantos Arredondados 13"/>
          <p:cNvSpPr/>
          <p:nvPr/>
        </p:nvSpPr>
        <p:spPr>
          <a:xfrm>
            <a:off x="10996613" y="2370138"/>
            <a:ext cx="1773237" cy="1028700"/>
          </a:xfrm>
          <a:prstGeom prst="roundRect">
            <a:avLst>
              <a:gd name="adj" fmla="val 28735"/>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600" dirty="0">
                <a:solidFill>
                  <a:schemeClr val="accent1">
                    <a:lumMod val="75000"/>
                  </a:schemeClr>
                </a:solidFill>
              </a:rPr>
              <a:t>NO </a:t>
            </a:r>
          </a:p>
          <a:p>
            <a:pPr algn="ctr">
              <a:defRPr/>
            </a:pPr>
            <a:r>
              <a:rPr lang="pt-BR" sz="3600" dirty="0">
                <a:solidFill>
                  <a:schemeClr val="accent1">
                    <a:lumMod val="75000"/>
                  </a:schemeClr>
                </a:solidFill>
              </a:rPr>
              <a:t>BRASIL </a:t>
            </a:r>
          </a:p>
        </p:txBody>
      </p:sp>
      <p:pic>
        <p:nvPicPr>
          <p:cNvPr id="15" name="Imagem 14"/>
          <p:cNvPicPr>
            <a:picLocks noChangeAspect="1"/>
          </p:cNvPicPr>
          <p:nvPr/>
        </p:nvPicPr>
        <p:blipFill>
          <a:blip r:embed="rId3">
            <a:duotone>
              <a:schemeClr val="accent1">
                <a:shade val="45000"/>
                <a:satMod val="135000"/>
              </a:schemeClr>
              <a:prstClr val="white"/>
            </a:duotone>
          </a:blip>
          <a:stretch>
            <a:fillRect/>
          </a:stretch>
        </p:blipFill>
        <p:spPr>
          <a:xfrm>
            <a:off x="6910882" y="3925702"/>
            <a:ext cx="2175602" cy="2827259"/>
          </a:xfrm>
          <a:prstGeom prst="rect">
            <a:avLst/>
          </a:prstGeom>
          <a:solidFill>
            <a:schemeClr val="bg1"/>
          </a:solidFill>
          <a:ln>
            <a:solidFill>
              <a:schemeClr val="accent1">
                <a:lumMod val="40000"/>
                <a:lumOff val="60000"/>
              </a:schemeClr>
            </a:solidFill>
          </a:ln>
        </p:spPr>
      </p:pic>
      <p:sp>
        <p:nvSpPr>
          <p:cNvPr id="16" name="Fluxograma: Dados Armazenados 15"/>
          <p:cNvSpPr/>
          <p:nvPr/>
        </p:nvSpPr>
        <p:spPr>
          <a:xfrm>
            <a:off x="101600" y="3924300"/>
            <a:ext cx="1982788" cy="2808288"/>
          </a:xfrm>
          <a:prstGeom prst="flowChartOnlineStorag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1977</a:t>
            </a:r>
          </a:p>
          <a:p>
            <a:pPr algn="ctr">
              <a:defRPr/>
            </a:pPr>
            <a:r>
              <a:rPr lang="pt-BR" sz="3000" dirty="0">
                <a:solidFill>
                  <a:schemeClr val="accent1">
                    <a:lumMod val="75000"/>
                  </a:schemeClr>
                </a:solidFill>
              </a:rPr>
              <a:t>FCPA</a:t>
            </a:r>
          </a:p>
          <a:p>
            <a:pPr algn="ctr">
              <a:defRPr/>
            </a:pPr>
            <a:r>
              <a:rPr lang="pt-BR" sz="3000" dirty="0">
                <a:solidFill>
                  <a:schemeClr val="accent1">
                    <a:lumMod val="75000"/>
                  </a:schemeClr>
                </a:solidFill>
              </a:rPr>
              <a:t>(EUA)</a:t>
            </a:r>
          </a:p>
        </p:txBody>
      </p:sp>
      <p:sp>
        <p:nvSpPr>
          <p:cNvPr id="17" name="Fluxograma: Dados Armazenados 16"/>
          <p:cNvSpPr/>
          <p:nvPr/>
        </p:nvSpPr>
        <p:spPr>
          <a:xfrm>
            <a:off x="1736725" y="3925888"/>
            <a:ext cx="2170113" cy="2808287"/>
          </a:xfrm>
          <a:prstGeom prst="flowChartOnlineStorag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1996</a:t>
            </a:r>
          </a:p>
          <a:p>
            <a:pPr algn="ctr">
              <a:defRPr/>
            </a:pPr>
            <a:r>
              <a:rPr lang="pt-BR" sz="3000" dirty="0">
                <a:solidFill>
                  <a:schemeClr val="accent1">
                    <a:lumMod val="75000"/>
                  </a:schemeClr>
                </a:solidFill>
              </a:rPr>
              <a:t>OEA</a:t>
            </a:r>
          </a:p>
          <a:p>
            <a:pPr algn="ctr">
              <a:defRPr/>
            </a:pPr>
            <a:r>
              <a:rPr lang="pt-BR" sz="1500" dirty="0">
                <a:solidFill>
                  <a:schemeClr val="accent1">
                    <a:lumMod val="75000"/>
                  </a:schemeClr>
                </a:solidFill>
              </a:rPr>
              <a:t>ORG. DOS EST. AMERICANOS</a:t>
            </a:r>
          </a:p>
        </p:txBody>
      </p:sp>
      <p:sp>
        <p:nvSpPr>
          <p:cNvPr id="18" name="Fluxograma: Dados Armazenados 17"/>
          <p:cNvSpPr/>
          <p:nvPr/>
        </p:nvSpPr>
        <p:spPr>
          <a:xfrm>
            <a:off x="3498850" y="3948113"/>
            <a:ext cx="2103438" cy="2808287"/>
          </a:xfrm>
          <a:prstGeom prst="flowChartOnlineStorag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1998</a:t>
            </a:r>
          </a:p>
          <a:p>
            <a:pPr algn="ctr">
              <a:defRPr/>
            </a:pPr>
            <a:r>
              <a:rPr lang="pt-BR" sz="3000" dirty="0">
                <a:solidFill>
                  <a:schemeClr val="accent1">
                    <a:lumMod val="75000"/>
                  </a:schemeClr>
                </a:solidFill>
              </a:rPr>
              <a:t>OCDE</a:t>
            </a:r>
          </a:p>
          <a:p>
            <a:pPr algn="ctr">
              <a:defRPr/>
            </a:pPr>
            <a:r>
              <a:rPr lang="pt-BR" sz="1500" dirty="0">
                <a:solidFill>
                  <a:schemeClr val="accent1">
                    <a:lumMod val="75000"/>
                  </a:schemeClr>
                </a:solidFill>
              </a:rPr>
              <a:t>ORG. COOP. E DESENV. ECON. </a:t>
            </a:r>
          </a:p>
        </p:txBody>
      </p:sp>
      <p:sp>
        <p:nvSpPr>
          <p:cNvPr id="19" name="Fluxograma: Dados Armazenados 18"/>
          <p:cNvSpPr/>
          <p:nvPr/>
        </p:nvSpPr>
        <p:spPr>
          <a:xfrm>
            <a:off x="8648700" y="3937000"/>
            <a:ext cx="2135188" cy="2808288"/>
          </a:xfrm>
          <a:prstGeom prst="flowChartOnlineStorag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2010</a:t>
            </a:r>
          </a:p>
          <a:p>
            <a:pPr algn="ctr">
              <a:defRPr/>
            </a:pPr>
            <a:r>
              <a:rPr lang="pt-BR" sz="3000" dirty="0">
                <a:solidFill>
                  <a:schemeClr val="accent1">
                    <a:lumMod val="75000"/>
                  </a:schemeClr>
                </a:solidFill>
              </a:rPr>
              <a:t>UK BRIBERY ACT</a:t>
            </a:r>
            <a:endParaRPr lang="pt-BR" sz="1500" dirty="0">
              <a:solidFill>
                <a:schemeClr val="accent1">
                  <a:lumMod val="75000"/>
                </a:schemeClr>
              </a:solidFill>
            </a:endParaRPr>
          </a:p>
        </p:txBody>
      </p:sp>
      <p:sp>
        <p:nvSpPr>
          <p:cNvPr id="20" name="Fluxograma: Dados Armazenados 19"/>
          <p:cNvSpPr/>
          <p:nvPr/>
        </p:nvSpPr>
        <p:spPr>
          <a:xfrm>
            <a:off x="692150" y="1814513"/>
            <a:ext cx="3181350" cy="1684337"/>
          </a:xfrm>
          <a:prstGeom prst="flowChartOnlineStorag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1906</a:t>
            </a:r>
          </a:p>
          <a:p>
            <a:pPr algn="ctr">
              <a:defRPr/>
            </a:pPr>
            <a:r>
              <a:rPr lang="pt-BR" sz="3000" dirty="0">
                <a:solidFill>
                  <a:schemeClr val="accent1">
                    <a:lumMod val="75000"/>
                  </a:schemeClr>
                </a:solidFill>
              </a:rPr>
              <a:t>FDA </a:t>
            </a:r>
          </a:p>
          <a:p>
            <a:pPr algn="ctr">
              <a:defRPr/>
            </a:pPr>
            <a:r>
              <a:rPr lang="pt-BR" dirty="0">
                <a:solidFill>
                  <a:schemeClr val="accent1">
                    <a:lumMod val="75000"/>
                  </a:schemeClr>
                </a:solidFill>
              </a:rPr>
              <a:t>(FOOD AND DRUG ADMINISTRATION)</a:t>
            </a:r>
          </a:p>
        </p:txBody>
      </p:sp>
      <p:sp>
        <p:nvSpPr>
          <p:cNvPr id="21" name="Fluxograma: Dados Armazenados 20"/>
          <p:cNvSpPr/>
          <p:nvPr/>
        </p:nvSpPr>
        <p:spPr>
          <a:xfrm>
            <a:off x="3773488" y="1814513"/>
            <a:ext cx="3181350" cy="1684337"/>
          </a:xfrm>
          <a:prstGeom prst="flowChartOnlineStorag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1913</a:t>
            </a:r>
          </a:p>
          <a:p>
            <a:pPr algn="ctr">
              <a:defRPr/>
            </a:pPr>
            <a:r>
              <a:rPr lang="pt-BR" sz="3000" dirty="0">
                <a:solidFill>
                  <a:schemeClr val="accent1">
                    <a:lumMod val="75000"/>
                  </a:schemeClr>
                </a:solidFill>
              </a:rPr>
              <a:t>FED </a:t>
            </a:r>
          </a:p>
          <a:p>
            <a:pPr algn="ctr">
              <a:defRPr/>
            </a:pPr>
            <a:r>
              <a:rPr lang="pt-BR" dirty="0">
                <a:solidFill>
                  <a:schemeClr val="accent1">
                    <a:lumMod val="75000"/>
                  </a:schemeClr>
                </a:solidFill>
              </a:rPr>
              <a:t>(FEDERAL RESERVE SYSTEM)</a:t>
            </a:r>
          </a:p>
        </p:txBody>
      </p:sp>
      <p:sp>
        <p:nvSpPr>
          <p:cNvPr id="22" name="Elipse 21"/>
          <p:cNvSpPr/>
          <p:nvPr/>
        </p:nvSpPr>
        <p:spPr>
          <a:xfrm>
            <a:off x="692150" y="2119313"/>
            <a:ext cx="614363" cy="593725"/>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600" dirty="0">
                <a:solidFill>
                  <a:schemeClr val="accent1">
                    <a:lumMod val="75000"/>
                  </a:schemeClr>
                </a:solidFill>
              </a:rPr>
              <a:t>1</a:t>
            </a:r>
          </a:p>
        </p:txBody>
      </p:sp>
      <p:sp>
        <p:nvSpPr>
          <p:cNvPr id="23" name="Elipse 22"/>
          <p:cNvSpPr/>
          <p:nvPr/>
        </p:nvSpPr>
        <p:spPr>
          <a:xfrm>
            <a:off x="3778250" y="2266950"/>
            <a:ext cx="615950" cy="592138"/>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600" dirty="0">
                <a:solidFill>
                  <a:schemeClr val="accent1">
                    <a:lumMod val="75000"/>
                  </a:schemeClr>
                </a:solidFill>
              </a:rPr>
              <a:t>2</a:t>
            </a:r>
          </a:p>
        </p:txBody>
      </p:sp>
      <p:sp>
        <p:nvSpPr>
          <p:cNvPr id="24" name="Fluxograma: Dados Armazenados 23"/>
          <p:cNvSpPr/>
          <p:nvPr/>
        </p:nvSpPr>
        <p:spPr>
          <a:xfrm>
            <a:off x="6870700" y="1871663"/>
            <a:ext cx="3359150" cy="1684337"/>
          </a:xfrm>
          <a:prstGeom prst="flowChartOnlineStorag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1972</a:t>
            </a:r>
          </a:p>
          <a:p>
            <a:pPr algn="ctr">
              <a:defRPr/>
            </a:pPr>
            <a:r>
              <a:rPr lang="pt-BR" sz="3000" dirty="0">
                <a:solidFill>
                  <a:schemeClr val="accent1">
                    <a:lumMod val="75000"/>
                  </a:schemeClr>
                </a:solidFill>
              </a:rPr>
              <a:t>ESCÂNDALO WATERGATE</a:t>
            </a:r>
            <a:endParaRPr lang="pt-BR" dirty="0">
              <a:solidFill>
                <a:schemeClr val="accent1">
                  <a:lumMod val="75000"/>
                </a:schemeClr>
              </a:solidFill>
            </a:endParaRPr>
          </a:p>
        </p:txBody>
      </p:sp>
      <p:sp>
        <p:nvSpPr>
          <p:cNvPr id="25" name="Elipse 24"/>
          <p:cNvSpPr/>
          <p:nvPr/>
        </p:nvSpPr>
        <p:spPr>
          <a:xfrm>
            <a:off x="6875463" y="2322513"/>
            <a:ext cx="615950" cy="593725"/>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600" dirty="0">
                <a:solidFill>
                  <a:schemeClr val="accent1">
                    <a:lumMod val="75000"/>
                  </a:schemeClr>
                </a:solidFill>
              </a:rPr>
              <a:t>3</a:t>
            </a:r>
          </a:p>
        </p:txBody>
      </p:sp>
      <p:sp>
        <p:nvSpPr>
          <p:cNvPr id="26" name="CaixaDeTexto 25"/>
          <p:cNvSpPr txBox="1"/>
          <p:nvPr/>
        </p:nvSpPr>
        <p:spPr>
          <a:xfrm>
            <a:off x="8467725" y="1014413"/>
            <a:ext cx="3544888" cy="369887"/>
          </a:xfrm>
          <a:prstGeom prst="rect">
            <a:avLst/>
          </a:prstGeom>
          <a:solidFill>
            <a:schemeClr val="bg1"/>
          </a:solidFill>
          <a:ln>
            <a:solidFill>
              <a:schemeClr val="accent1">
                <a:lumMod val="40000"/>
                <a:lumOff val="60000"/>
              </a:schemeClr>
            </a:solidFill>
          </a:ln>
        </p:spPr>
        <p:txBody>
          <a:bodyPr>
            <a:spAutoFit/>
          </a:bodyPr>
          <a:lstStyle/>
          <a:p>
            <a:pPr>
              <a:defRPr/>
            </a:pPr>
            <a:r>
              <a:rPr lang="pt-BR" dirty="0">
                <a:solidFill>
                  <a:schemeClr val="accent1">
                    <a:lumMod val="75000"/>
                  </a:schemeClr>
                </a:solidFill>
                <a:latin typeface="+mn-lt"/>
              </a:rPr>
              <a:t>+ EXXON, LOCKHEED, MOBIL OIL...</a:t>
            </a:r>
          </a:p>
        </p:txBody>
      </p:sp>
      <p:sp>
        <p:nvSpPr>
          <p:cNvPr id="27" name="Fluxograma: Dados Armazenados 26"/>
          <p:cNvSpPr/>
          <p:nvPr/>
        </p:nvSpPr>
        <p:spPr>
          <a:xfrm>
            <a:off x="5245100" y="3924300"/>
            <a:ext cx="2174875" cy="2855913"/>
          </a:xfrm>
          <a:prstGeom prst="flowChartOnlineStorag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2000</a:t>
            </a:r>
          </a:p>
          <a:p>
            <a:pPr algn="ctr">
              <a:defRPr/>
            </a:pPr>
            <a:r>
              <a:rPr lang="pt-BR" sz="3000" dirty="0">
                <a:solidFill>
                  <a:schemeClr val="accent1">
                    <a:lumMod val="75000"/>
                  </a:schemeClr>
                </a:solidFill>
              </a:rPr>
              <a:t>ENRON</a:t>
            </a:r>
            <a:r>
              <a:rPr lang="pt-BR" dirty="0">
                <a:solidFill>
                  <a:schemeClr val="accent1">
                    <a:lumMod val="75000"/>
                  </a:schemeClr>
                </a:solidFill>
              </a:rPr>
              <a:t>+ </a:t>
            </a:r>
          </a:p>
          <a:p>
            <a:pPr algn="ctr">
              <a:defRPr/>
            </a:pPr>
            <a:r>
              <a:rPr lang="pt-BR" sz="1650" dirty="0">
                <a:solidFill>
                  <a:schemeClr val="accent1">
                    <a:lumMod val="75000"/>
                  </a:schemeClr>
                </a:solidFill>
              </a:rPr>
              <a:t>XEROX</a:t>
            </a:r>
          </a:p>
          <a:p>
            <a:pPr algn="ctr">
              <a:defRPr/>
            </a:pPr>
            <a:r>
              <a:rPr lang="pt-BR" sz="1650" dirty="0">
                <a:solidFill>
                  <a:schemeClr val="accent1">
                    <a:lumMod val="75000"/>
                  </a:schemeClr>
                </a:solidFill>
              </a:rPr>
              <a:t>WORLDCOM</a:t>
            </a:r>
          </a:p>
        </p:txBody>
      </p:sp>
      <p:sp>
        <p:nvSpPr>
          <p:cNvPr id="28" name="CaixaDeTexto 27"/>
          <p:cNvSpPr txBox="1"/>
          <p:nvPr/>
        </p:nvSpPr>
        <p:spPr>
          <a:xfrm>
            <a:off x="5153025" y="6732588"/>
            <a:ext cx="1670050" cy="414337"/>
          </a:xfrm>
          <a:prstGeom prst="rect">
            <a:avLst/>
          </a:prstGeom>
          <a:solidFill>
            <a:schemeClr val="bg1"/>
          </a:solidFill>
          <a:ln>
            <a:solidFill>
              <a:schemeClr val="accent1">
                <a:lumMod val="40000"/>
                <a:lumOff val="60000"/>
              </a:schemeClr>
            </a:solidFill>
          </a:ln>
        </p:spPr>
        <p:txBody>
          <a:bodyPr>
            <a:spAutoFit/>
          </a:bodyPr>
          <a:lstStyle/>
          <a:p>
            <a:pPr>
              <a:defRPr/>
            </a:pPr>
            <a:r>
              <a:rPr lang="pt-BR" sz="2100" dirty="0">
                <a:solidFill>
                  <a:schemeClr val="accent1">
                    <a:lumMod val="75000"/>
                  </a:schemeClr>
                </a:solidFill>
                <a:latin typeface="+mn-lt"/>
              </a:rPr>
              <a:t>ESCÂNDALOS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0" presetClass="entr" presetSubtype="0"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par>
                                <p:cTn id="69" presetID="10" presetClass="entr" presetSubtype="0"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500"/>
                                        <p:tgtEl>
                                          <p:spTgt spid="1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par>
                                <p:cTn id="94" presetID="10" presetClass="entr" presetSubtype="0" fill="hold"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fade">
                                      <p:cBhvr>
                                        <p:cTn id="9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Cantos Arredondados 4"/>
          <p:cNvSpPr/>
          <p:nvPr/>
        </p:nvSpPr>
        <p:spPr>
          <a:xfrm>
            <a:off x="193675" y="1196975"/>
            <a:ext cx="5178425" cy="2066925"/>
          </a:xfrm>
          <a:prstGeom prst="roundRect">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21470" indent="-321470" algn="ctr">
              <a:buFont typeface="Wingdings" panose="05000000000000000000" pitchFamily="2" charset="2"/>
              <a:buChar char="ü"/>
              <a:defRPr/>
            </a:pPr>
            <a:r>
              <a:rPr lang="pt-BR" sz="3000" dirty="0">
                <a:solidFill>
                  <a:schemeClr val="accent1">
                    <a:lumMod val="75000"/>
                  </a:schemeClr>
                </a:solidFill>
              </a:rPr>
              <a:t>Código Penal/1940</a:t>
            </a:r>
          </a:p>
          <a:p>
            <a:pPr algn="ctr">
              <a:defRPr/>
            </a:pPr>
            <a:r>
              <a:rPr lang="pt-BR" sz="3000" dirty="0">
                <a:solidFill>
                  <a:schemeClr val="accent1">
                    <a:lumMod val="75000"/>
                  </a:schemeClr>
                </a:solidFill>
              </a:rPr>
              <a:t>Dos Crimes contra </a:t>
            </a:r>
          </a:p>
          <a:p>
            <a:pPr algn="ctr">
              <a:defRPr/>
            </a:pPr>
            <a:r>
              <a:rPr lang="pt-BR" sz="3000" dirty="0">
                <a:solidFill>
                  <a:schemeClr val="accent1">
                    <a:lumMod val="75000"/>
                  </a:schemeClr>
                </a:solidFill>
              </a:rPr>
              <a:t>Administração Pública</a:t>
            </a:r>
          </a:p>
        </p:txBody>
      </p:sp>
      <p:sp>
        <p:nvSpPr>
          <p:cNvPr id="16" name="Retângulo: Cantos Arredondados 15"/>
          <p:cNvSpPr/>
          <p:nvPr/>
        </p:nvSpPr>
        <p:spPr>
          <a:xfrm>
            <a:off x="114300" y="7023100"/>
            <a:ext cx="4759325" cy="2390775"/>
          </a:xfrm>
          <a:prstGeom prst="roundRect">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21470" indent="-321470" algn="ctr">
              <a:buFont typeface="Wingdings" panose="05000000000000000000" pitchFamily="2" charset="2"/>
              <a:buChar char="ü"/>
              <a:defRPr/>
            </a:pPr>
            <a:r>
              <a:rPr lang="pt-BR" sz="3000" dirty="0">
                <a:solidFill>
                  <a:schemeClr val="accent1">
                    <a:lumMod val="75000"/>
                  </a:schemeClr>
                </a:solidFill>
              </a:rPr>
              <a:t>Lei Lavagem </a:t>
            </a:r>
          </a:p>
          <a:p>
            <a:pPr algn="ctr">
              <a:defRPr/>
            </a:pPr>
            <a:r>
              <a:rPr lang="pt-BR" sz="3000" dirty="0">
                <a:solidFill>
                  <a:schemeClr val="accent1">
                    <a:lumMod val="75000"/>
                  </a:schemeClr>
                </a:solidFill>
              </a:rPr>
              <a:t>de Dinheiro </a:t>
            </a:r>
          </a:p>
          <a:p>
            <a:pPr algn="ctr">
              <a:defRPr/>
            </a:pPr>
            <a:r>
              <a:rPr lang="pt-BR" sz="3000" dirty="0">
                <a:solidFill>
                  <a:schemeClr val="accent1">
                    <a:lumMod val="75000"/>
                  </a:schemeClr>
                </a:solidFill>
              </a:rPr>
              <a:t>Lei 9.913/98</a:t>
            </a:r>
          </a:p>
        </p:txBody>
      </p:sp>
      <p:sp>
        <p:nvSpPr>
          <p:cNvPr id="17" name="Retângulo: Cantos Arredondados 16"/>
          <p:cNvSpPr/>
          <p:nvPr/>
        </p:nvSpPr>
        <p:spPr>
          <a:xfrm>
            <a:off x="7878763" y="1196975"/>
            <a:ext cx="5178425" cy="2066925"/>
          </a:xfrm>
          <a:prstGeom prst="roundRect">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21470" indent="-321470" algn="ctr">
              <a:buFont typeface="Wingdings" panose="05000000000000000000" pitchFamily="2" charset="2"/>
              <a:buChar char="ü"/>
              <a:defRPr/>
            </a:pPr>
            <a:r>
              <a:rPr lang="pt-BR" sz="3000" dirty="0">
                <a:solidFill>
                  <a:schemeClr val="accent1">
                    <a:lumMod val="75000"/>
                  </a:schemeClr>
                </a:solidFill>
              </a:rPr>
              <a:t>Lei Acesso à Informação </a:t>
            </a:r>
          </a:p>
          <a:p>
            <a:pPr algn="ctr">
              <a:defRPr/>
            </a:pPr>
            <a:r>
              <a:rPr lang="pt-BR" sz="3000" dirty="0">
                <a:solidFill>
                  <a:schemeClr val="accent1">
                    <a:lumMod val="75000"/>
                  </a:schemeClr>
                </a:solidFill>
              </a:rPr>
              <a:t>(Lei da Transparência)</a:t>
            </a:r>
          </a:p>
          <a:p>
            <a:pPr algn="ctr">
              <a:defRPr/>
            </a:pPr>
            <a:r>
              <a:rPr lang="pt-BR" sz="3000" dirty="0">
                <a:solidFill>
                  <a:schemeClr val="accent1">
                    <a:lumMod val="75000"/>
                  </a:schemeClr>
                </a:solidFill>
              </a:rPr>
              <a:t>Lei 12.527/11</a:t>
            </a:r>
          </a:p>
        </p:txBody>
      </p:sp>
      <p:sp>
        <p:nvSpPr>
          <p:cNvPr id="19" name="Retângulo: Cantos Arredondados 18"/>
          <p:cNvSpPr/>
          <p:nvPr/>
        </p:nvSpPr>
        <p:spPr>
          <a:xfrm>
            <a:off x="9069388" y="6834188"/>
            <a:ext cx="4078287" cy="1139825"/>
          </a:xfrm>
          <a:prstGeom prst="roundRect">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21470" indent="-321470" algn="ctr">
              <a:buFont typeface="Wingdings" panose="05000000000000000000" pitchFamily="2" charset="2"/>
              <a:buChar char="ü"/>
              <a:defRPr/>
            </a:pPr>
            <a:r>
              <a:rPr lang="pt-BR" sz="3000" dirty="0">
                <a:solidFill>
                  <a:schemeClr val="accent1">
                    <a:lumMod val="75000"/>
                  </a:schemeClr>
                </a:solidFill>
              </a:rPr>
              <a:t>Lei das Estatais </a:t>
            </a:r>
          </a:p>
          <a:p>
            <a:pPr algn="ctr">
              <a:defRPr/>
            </a:pPr>
            <a:r>
              <a:rPr lang="pt-BR" sz="3000" dirty="0">
                <a:solidFill>
                  <a:schemeClr val="accent1">
                    <a:lumMod val="75000"/>
                  </a:schemeClr>
                </a:solidFill>
              </a:rPr>
              <a:t>Lei 13.303/16</a:t>
            </a:r>
          </a:p>
        </p:txBody>
      </p:sp>
      <p:sp>
        <p:nvSpPr>
          <p:cNvPr id="20" name="Retângulo: Cantos Arredondados 19"/>
          <p:cNvSpPr/>
          <p:nvPr/>
        </p:nvSpPr>
        <p:spPr>
          <a:xfrm>
            <a:off x="9042400" y="8201025"/>
            <a:ext cx="4078288" cy="1212850"/>
          </a:xfrm>
          <a:prstGeom prst="roundRect">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21470" indent="-321470" algn="ctr">
              <a:buFont typeface="Wingdings" panose="05000000000000000000" pitchFamily="2" charset="2"/>
              <a:buChar char="ü"/>
              <a:defRPr/>
            </a:pPr>
            <a:r>
              <a:rPr lang="pt-BR" sz="3000" dirty="0">
                <a:solidFill>
                  <a:schemeClr val="accent1">
                    <a:lumMod val="75000"/>
                  </a:schemeClr>
                </a:solidFill>
              </a:rPr>
              <a:t>Lei Licitações </a:t>
            </a:r>
          </a:p>
          <a:p>
            <a:pPr algn="ctr">
              <a:defRPr/>
            </a:pPr>
            <a:r>
              <a:rPr lang="pt-BR" sz="3000" dirty="0">
                <a:solidFill>
                  <a:schemeClr val="accent1">
                    <a:lumMod val="75000"/>
                  </a:schemeClr>
                </a:solidFill>
              </a:rPr>
              <a:t>Lei 14.133/21</a:t>
            </a:r>
          </a:p>
        </p:txBody>
      </p:sp>
      <p:cxnSp>
        <p:nvCxnSpPr>
          <p:cNvPr id="7" name="Conector reto 6"/>
          <p:cNvCxnSpPr>
            <a:cxnSpLocks/>
          </p:cNvCxnSpPr>
          <p:nvPr/>
        </p:nvCxnSpPr>
        <p:spPr>
          <a:xfrm>
            <a:off x="6546850" y="1196975"/>
            <a:ext cx="0" cy="789305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194" name="Picture 2" descr="Resultado de imagem para LAVA JATO"/>
          <p:cNvPicPr>
            <a:picLocks noChangeAspect="1" noChangeArrowheads="1"/>
          </p:cNvPicPr>
          <p:nvPr/>
        </p:nvPicPr>
        <p:blipFill>
          <a:blip r:embed="rId2" cstate="email">
            <a:duotone>
              <a:schemeClr val="accent1">
                <a:shade val="45000"/>
                <a:satMod val="135000"/>
              </a:schemeClr>
              <a:prstClr val="white"/>
            </a:duotone>
          </a:blip>
          <a:srcRect/>
          <a:stretch>
            <a:fillRect/>
          </a:stretch>
        </p:blipFill>
        <p:spPr bwMode="auto">
          <a:xfrm>
            <a:off x="3833664" y="2863871"/>
            <a:ext cx="5400593" cy="4884038"/>
          </a:xfrm>
          <a:prstGeom prst="ellipse">
            <a:avLst/>
          </a:prstGeom>
          <a:noFill/>
          <a:ln>
            <a:solidFill>
              <a:schemeClr val="bg1">
                <a:lumMod val="75000"/>
              </a:schemeClr>
            </a:solidFill>
          </a:ln>
        </p:spPr>
      </p:pic>
      <p:sp>
        <p:nvSpPr>
          <p:cNvPr id="23" name="Retângulo: Cantos Arredondados 22"/>
          <p:cNvSpPr/>
          <p:nvPr/>
        </p:nvSpPr>
        <p:spPr>
          <a:xfrm>
            <a:off x="5345113" y="8780463"/>
            <a:ext cx="2403475" cy="1268412"/>
          </a:xfrm>
          <a:prstGeom prst="round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2009</a:t>
            </a:r>
          </a:p>
        </p:txBody>
      </p:sp>
      <p:sp>
        <p:nvSpPr>
          <p:cNvPr id="30" name="Retângulo: Cantos Arredondados 29"/>
          <p:cNvSpPr/>
          <p:nvPr/>
        </p:nvSpPr>
        <p:spPr>
          <a:xfrm>
            <a:off x="9012238" y="4344988"/>
            <a:ext cx="4092575" cy="1768475"/>
          </a:xfrm>
          <a:prstGeom prst="round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21470" indent="-321470" algn="ctr">
              <a:buFont typeface="Wingdings" panose="05000000000000000000" pitchFamily="2" charset="2"/>
              <a:buChar char="ü"/>
              <a:defRPr/>
            </a:pPr>
            <a:r>
              <a:rPr lang="pt-BR" sz="3000" dirty="0">
                <a:solidFill>
                  <a:schemeClr val="accent1">
                    <a:lumMod val="75000"/>
                  </a:schemeClr>
                </a:solidFill>
              </a:rPr>
              <a:t>Lei Anticorrupção </a:t>
            </a:r>
          </a:p>
          <a:p>
            <a:pPr algn="ctr">
              <a:defRPr/>
            </a:pPr>
            <a:r>
              <a:rPr lang="pt-BR" sz="3000" dirty="0">
                <a:solidFill>
                  <a:schemeClr val="accent1">
                    <a:lumMod val="75000"/>
                  </a:schemeClr>
                </a:solidFill>
              </a:rPr>
              <a:t>(Lei Empresa Limpa)</a:t>
            </a:r>
          </a:p>
          <a:p>
            <a:pPr algn="ctr">
              <a:defRPr/>
            </a:pPr>
            <a:r>
              <a:rPr lang="pt-BR" sz="3000" dirty="0">
                <a:solidFill>
                  <a:schemeClr val="accent1">
                    <a:lumMod val="75000"/>
                  </a:schemeClr>
                </a:solidFill>
              </a:rPr>
              <a:t>Lei 12.846/13</a:t>
            </a:r>
          </a:p>
        </p:txBody>
      </p:sp>
      <p:sp>
        <p:nvSpPr>
          <p:cNvPr id="15" name="Retângulo: Cantos Arredondados 14"/>
          <p:cNvSpPr/>
          <p:nvPr/>
        </p:nvSpPr>
        <p:spPr>
          <a:xfrm>
            <a:off x="88900" y="4356100"/>
            <a:ext cx="4065588" cy="1768475"/>
          </a:xfrm>
          <a:prstGeom prst="roundRect">
            <a:avLst/>
          </a:prstGeom>
          <a:solidFill>
            <a:schemeClr val="bg1"/>
          </a:solid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21470" indent="-321470" algn="ctr">
              <a:buFont typeface="Wingdings" panose="05000000000000000000" pitchFamily="2" charset="2"/>
              <a:buChar char="ü"/>
              <a:defRPr/>
            </a:pPr>
            <a:r>
              <a:rPr lang="pt-BR" sz="3000" dirty="0">
                <a:solidFill>
                  <a:schemeClr val="accent1">
                    <a:lumMod val="75000"/>
                  </a:schemeClr>
                </a:solidFill>
              </a:rPr>
              <a:t>Lei Improbidade </a:t>
            </a:r>
          </a:p>
          <a:p>
            <a:pPr algn="ctr">
              <a:defRPr/>
            </a:pPr>
            <a:r>
              <a:rPr lang="pt-BR" sz="3000" dirty="0">
                <a:solidFill>
                  <a:schemeClr val="accent1">
                    <a:lumMod val="75000"/>
                  </a:schemeClr>
                </a:solidFill>
              </a:rPr>
              <a:t>Administrativa</a:t>
            </a:r>
          </a:p>
          <a:p>
            <a:pPr algn="ctr">
              <a:defRPr/>
            </a:pPr>
            <a:r>
              <a:rPr lang="pt-BR" sz="3000" dirty="0">
                <a:solidFill>
                  <a:schemeClr val="accent1">
                    <a:lumMod val="75000"/>
                  </a:schemeClr>
                </a:solidFill>
              </a:rPr>
              <a:t>Lei 8.429/92</a:t>
            </a:r>
          </a:p>
        </p:txBody>
      </p:sp>
      <p:sp>
        <p:nvSpPr>
          <p:cNvPr id="13" name="CaixaDeTexto 12"/>
          <p:cNvSpPr txBox="1"/>
          <p:nvPr/>
        </p:nvSpPr>
        <p:spPr>
          <a:xfrm>
            <a:off x="533400" y="323850"/>
            <a:ext cx="9359900" cy="715963"/>
          </a:xfrm>
          <a:prstGeom prst="rect">
            <a:avLst/>
          </a:prstGeom>
          <a:noFill/>
        </p:spPr>
        <p:txBody>
          <a:bodyPr>
            <a:spAutoFit/>
          </a:bodyPr>
          <a:lstStyle/>
          <a:p>
            <a:pPr eaLnBrk="1" hangingPunct="1">
              <a:spcBef>
                <a:spcPts val="0"/>
              </a:spcBef>
              <a:buSzPct val="100000"/>
              <a:buFont typeface="+mj-lt"/>
              <a:buNone/>
              <a:defRPr/>
            </a:pPr>
            <a:r>
              <a:rPr lang="pt-BR" sz="4050" b="1" i="1" dirty="0" err="1">
                <a:solidFill>
                  <a:srgbClr val="69ADE7"/>
                </a:solidFill>
                <a:latin typeface="Calibri"/>
              </a:rPr>
              <a:t>Compliance</a:t>
            </a:r>
            <a:r>
              <a:rPr lang="pt-BR" sz="4050" b="1" dirty="0">
                <a:solidFill>
                  <a:srgbClr val="69ADE7"/>
                </a:solidFill>
                <a:latin typeface="Calibri"/>
              </a:rPr>
              <a:t>: Normas Nacionais</a:t>
            </a: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i="1" dirty="0" err="1"/>
              <a:t>Compliance</a:t>
            </a:r>
            <a:r>
              <a:rPr lang="pt-BR" dirty="0"/>
              <a:t> e Programa de Integridade Decreto 8.420/2015</a:t>
            </a:r>
          </a:p>
        </p:txBody>
      </p:sp>
      <p:sp>
        <p:nvSpPr>
          <p:cNvPr id="4" name="Retângulo: Cantos Arredondados 3"/>
          <p:cNvSpPr/>
          <p:nvPr/>
        </p:nvSpPr>
        <p:spPr>
          <a:xfrm>
            <a:off x="3689350" y="3576638"/>
            <a:ext cx="5940425" cy="3133725"/>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defRPr/>
            </a:pPr>
            <a:r>
              <a:rPr lang="pt-BR" sz="3000" dirty="0">
                <a:solidFill>
                  <a:schemeClr val="accent1">
                    <a:lumMod val="75000"/>
                  </a:schemeClr>
                </a:solidFill>
              </a:rPr>
              <a:t>COMPLIANCE E PROGRAMA DE INTEGRIDADE SÃO EXPRESSÕES SINÔNIMAS ?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377825" y="1795463"/>
            <a:ext cx="12528550" cy="7669212"/>
          </a:xfrm>
          <a:prstGeom prst="rect">
            <a:avLst/>
          </a:prstGeom>
          <a:solidFill>
            <a:schemeClr val="accent1">
              <a:lumMod val="20000"/>
              <a:lumOff val="80000"/>
            </a:schemeClr>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3000" dirty="0">
              <a:solidFill>
                <a:schemeClr val="tx1"/>
              </a:solidFill>
            </a:endParaRPr>
          </a:p>
        </p:txBody>
      </p:sp>
      <p:sp>
        <p:nvSpPr>
          <p:cNvPr id="2" name="Espaço Reservado para Texto 1"/>
          <p:cNvSpPr>
            <a:spLocks noGrp="1"/>
          </p:cNvSpPr>
          <p:nvPr>
            <p:ph type="body" sz="quarter" idx="11"/>
          </p:nvPr>
        </p:nvSpPr>
        <p:spPr>
          <a:xfrm>
            <a:off x="533400" y="323850"/>
            <a:ext cx="10140950" cy="647700"/>
          </a:xfrm>
        </p:spPr>
        <p:txBody>
          <a:bodyPr/>
          <a:lstStyle/>
          <a:p>
            <a:pPr>
              <a:defRPr/>
            </a:pPr>
            <a:r>
              <a:rPr lang="pt-BR" dirty="0"/>
              <a:t>COMPLIANCE E PROGRAMA DE INTEGRIDADE</a:t>
            </a:r>
          </a:p>
        </p:txBody>
      </p:sp>
      <p:sp>
        <p:nvSpPr>
          <p:cNvPr id="5" name="CaixaDeTexto 4"/>
          <p:cNvSpPr txBox="1"/>
          <p:nvPr/>
        </p:nvSpPr>
        <p:spPr>
          <a:xfrm>
            <a:off x="4214813" y="2084388"/>
            <a:ext cx="2728912" cy="1014412"/>
          </a:xfrm>
          <a:prstGeom prst="rect">
            <a:avLst/>
          </a:prstGeom>
          <a:noFill/>
          <a:ln>
            <a:solidFill>
              <a:schemeClr val="accent1">
                <a:lumMod val="40000"/>
                <a:lumOff val="60000"/>
              </a:schemeClr>
            </a:solidFill>
          </a:ln>
        </p:spPr>
        <p:txBody>
          <a:bodyPr wrap="none">
            <a:spAutoFit/>
          </a:bodyPr>
          <a:lstStyle/>
          <a:p>
            <a:pPr algn="ctr">
              <a:defRPr/>
            </a:pPr>
            <a:r>
              <a:rPr lang="pt-BR" sz="3000" dirty="0">
                <a:solidFill>
                  <a:schemeClr val="accent1">
                    <a:lumMod val="75000"/>
                  </a:schemeClr>
                </a:solidFill>
                <a:latin typeface="+mn-lt"/>
              </a:rPr>
              <a:t>PROGRAMA DE </a:t>
            </a:r>
          </a:p>
          <a:p>
            <a:pPr algn="ctr">
              <a:defRPr/>
            </a:pPr>
            <a:r>
              <a:rPr lang="pt-BR" sz="3000" dirty="0">
                <a:solidFill>
                  <a:schemeClr val="accent1">
                    <a:lumMod val="75000"/>
                  </a:schemeClr>
                </a:solidFill>
                <a:latin typeface="+mn-lt"/>
              </a:rPr>
              <a:t>COMPLIANCE</a:t>
            </a:r>
          </a:p>
        </p:txBody>
      </p:sp>
      <p:sp>
        <p:nvSpPr>
          <p:cNvPr id="6" name="Retângulo 5"/>
          <p:cNvSpPr/>
          <p:nvPr/>
        </p:nvSpPr>
        <p:spPr>
          <a:xfrm>
            <a:off x="377825" y="3906838"/>
            <a:ext cx="8291513" cy="5576887"/>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3000" dirty="0">
              <a:solidFill>
                <a:schemeClr val="tx1"/>
              </a:solidFill>
            </a:endParaRPr>
          </a:p>
        </p:txBody>
      </p:sp>
      <p:sp>
        <p:nvSpPr>
          <p:cNvPr id="7" name="CaixaDeTexto 6"/>
          <p:cNvSpPr txBox="1"/>
          <p:nvPr/>
        </p:nvSpPr>
        <p:spPr>
          <a:xfrm>
            <a:off x="554038" y="4230688"/>
            <a:ext cx="7729537" cy="1784350"/>
          </a:xfrm>
          <a:prstGeom prst="rect">
            <a:avLst/>
          </a:prstGeom>
          <a:noFill/>
          <a:ln>
            <a:noFill/>
          </a:ln>
        </p:spPr>
        <p:txBody>
          <a:bodyPr>
            <a:spAutoFit/>
          </a:bodyPr>
          <a:lstStyle/>
          <a:p>
            <a:pPr algn="ctr">
              <a:defRPr/>
            </a:pPr>
            <a:r>
              <a:rPr lang="pt-BR" sz="3000" dirty="0">
                <a:solidFill>
                  <a:schemeClr val="accent1">
                    <a:lumMod val="75000"/>
                  </a:schemeClr>
                </a:solidFill>
                <a:latin typeface="+mn-lt"/>
              </a:rPr>
              <a:t>PROGRAMA DE INTEGRIDADE </a:t>
            </a:r>
          </a:p>
          <a:p>
            <a:pPr algn="ctr">
              <a:defRPr/>
            </a:pPr>
            <a:r>
              <a:rPr lang="pt-BR" sz="3000" dirty="0">
                <a:solidFill>
                  <a:schemeClr val="accent1">
                    <a:lumMod val="75000"/>
                  </a:schemeClr>
                </a:solidFill>
                <a:latin typeface="+mn-lt"/>
              </a:rPr>
              <a:t>(LEI ANTICORRUPÇÃO)</a:t>
            </a:r>
          </a:p>
          <a:p>
            <a:pPr algn="ctr">
              <a:defRPr/>
            </a:pPr>
            <a:r>
              <a:rPr lang="pt-BR" sz="3000" dirty="0">
                <a:solidFill>
                  <a:schemeClr val="accent1">
                    <a:lumMod val="75000"/>
                  </a:schemeClr>
                </a:solidFill>
                <a:latin typeface="+mn-lt"/>
              </a:rPr>
              <a:t>LEI 12.846/2013</a:t>
            </a:r>
          </a:p>
          <a:p>
            <a:pPr algn="ctr">
              <a:defRPr/>
            </a:pPr>
            <a:r>
              <a:rPr lang="pt-BR" sz="2000" dirty="0">
                <a:solidFill>
                  <a:schemeClr val="accent1">
                    <a:lumMod val="75000"/>
                  </a:schemeClr>
                </a:solidFill>
                <a:latin typeface="+mn-lt"/>
              </a:rPr>
              <a:t>(DECRETO 8.420/2015)</a:t>
            </a:r>
          </a:p>
        </p:txBody>
      </p:sp>
      <p:sp>
        <p:nvSpPr>
          <p:cNvPr id="8" name="CaixaDeTexto 7"/>
          <p:cNvSpPr txBox="1"/>
          <p:nvPr/>
        </p:nvSpPr>
        <p:spPr>
          <a:xfrm>
            <a:off x="1136650" y="7213600"/>
            <a:ext cx="6772275" cy="1938338"/>
          </a:xfrm>
          <a:prstGeom prst="rect">
            <a:avLst/>
          </a:prstGeom>
          <a:noFill/>
          <a:ln>
            <a:solidFill>
              <a:schemeClr val="accent1">
                <a:lumMod val="60000"/>
                <a:lumOff val="40000"/>
              </a:schemeClr>
            </a:solidFill>
          </a:ln>
        </p:spPr>
        <p:txBody>
          <a:bodyPr>
            <a:spAutoFit/>
          </a:bodyPr>
          <a:lstStyle/>
          <a:p>
            <a:pPr algn="just">
              <a:defRPr/>
            </a:pPr>
            <a:r>
              <a:rPr lang="pt-BR" sz="3000" dirty="0">
                <a:solidFill>
                  <a:schemeClr val="accent1">
                    <a:lumMod val="75000"/>
                  </a:schemeClr>
                </a:solidFill>
                <a:latin typeface="+mn-lt"/>
              </a:rPr>
              <a:t>Programa de integridade. vertente do </a:t>
            </a:r>
            <a:r>
              <a:rPr lang="pt-BR" sz="3000" i="1" dirty="0" err="1">
                <a:solidFill>
                  <a:schemeClr val="accent1">
                    <a:lumMod val="75000"/>
                  </a:schemeClr>
                </a:solidFill>
                <a:latin typeface="+mn-lt"/>
              </a:rPr>
              <a:t>compliance</a:t>
            </a:r>
            <a:r>
              <a:rPr lang="pt-BR" sz="3000" dirty="0">
                <a:solidFill>
                  <a:schemeClr val="accent1">
                    <a:lumMod val="75000"/>
                  </a:schemeClr>
                </a:solidFill>
                <a:latin typeface="+mn-lt"/>
              </a:rPr>
              <a:t> voltada especialmente à implantação de medidas anticorrupção. FAZER O CERTO PORQUE É CERTO.</a:t>
            </a:r>
          </a:p>
        </p:txBody>
      </p:sp>
      <p:sp>
        <p:nvSpPr>
          <p:cNvPr id="9" name="Seta: para Baixo 8"/>
          <p:cNvSpPr/>
          <p:nvPr/>
        </p:nvSpPr>
        <p:spPr>
          <a:xfrm>
            <a:off x="5778500" y="5735638"/>
            <a:ext cx="727075" cy="1338262"/>
          </a:xfrm>
          <a:prstGeom prst="down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3000">
              <a:solidFill>
                <a:schemeClr val="tx1"/>
              </a:solidFill>
            </a:endParaRPr>
          </a:p>
        </p:txBody>
      </p:sp>
      <p:sp>
        <p:nvSpPr>
          <p:cNvPr id="10" name="CaixaDeTexto 9"/>
          <p:cNvSpPr txBox="1"/>
          <p:nvPr/>
        </p:nvSpPr>
        <p:spPr>
          <a:xfrm>
            <a:off x="9056688" y="2051050"/>
            <a:ext cx="3363912" cy="3322638"/>
          </a:xfrm>
          <a:prstGeom prst="rect">
            <a:avLst/>
          </a:prstGeom>
          <a:noFill/>
          <a:ln>
            <a:solidFill>
              <a:schemeClr val="accent1">
                <a:lumMod val="40000"/>
                <a:lumOff val="60000"/>
              </a:schemeClr>
            </a:solidFill>
          </a:ln>
        </p:spPr>
        <p:txBody>
          <a:bodyPr>
            <a:spAutoFit/>
          </a:bodyPr>
          <a:lstStyle/>
          <a:p>
            <a:pPr algn="ctr">
              <a:defRPr/>
            </a:pPr>
            <a:r>
              <a:rPr lang="pt-BR" sz="3000" dirty="0">
                <a:solidFill>
                  <a:schemeClr val="accent1">
                    <a:lumMod val="75000"/>
                  </a:schemeClr>
                </a:solidFill>
                <a:latin typeface="+mn-lt"/>
              </a:rPr>
              <a:t>Programa de proteção. Busca blindar e proteger a empresa das condenações, multas, punições. Parâmetro é a LEI</a:t>
            </a:r>
          </a:p>
        </p:txBody>
      </p:sp>
      <p:sp>
        <p:nvSpPr>
          <p:cNvPr id="12" name="CaixaDeTexto 11"/>
          <p:cNvSpPr txBox="1"/>
          <p:nvPr/>
        </p:nvSpPr>
        <p:spPr>
          <a:xfrm>
            <a:off x="9313863" y="5735638"/>
            <a:ext cx="2851150" cy="1476375"/>
          </a:xfrm>
          <a:prstGeom prst="rect">
            <a:avLst/>
          </a:prstGeom>
          <a:noFill/>
          <a:ln>
            <a:solidFill>
              <a:schemeClr val="accent1">
                <a:lumMod val="40000"/>
                <a:lumOff val="60000"/>
              </a:schemeClr>
            </a:solidFill>
          </a:ln>
        </p:spPr>
        <p:txBody>
          <a:bodyPr wrap="none">
            <a:spAutoFit/>
          </a:bodyPr>
          <a:lstStyle/>
          <a:p>
            <a:pPr algn="ctr">
              <a:defRPr/>
            </a:pPr>
            <a:r>
              <a:rPr lang="pt-BR" sz="3000" dirty="0">
                <a:solidFill>
                  <a:schemeClr val="accent1">
                    <a:lumMod val="75000"/>
                  </a:schemeClr>
                </a:solidFill>
              </a:rPr>
              <a:t>OBS: </a:t>
            </a:r>
          </a:p>
          <a:p>
            <a:pPr algn="ctr">
              <a:defRPr/>
            </a:pPr>
            <a:r>
              <a:rPr lang="pt-BR" sz="3000" dirty="0">
                <a:solidFill>
                  <a:schemeClr val="accent1">
                    <a:lumMod val="75000"/>
                  </a:schemeClr>
                </a:solidFill>
              </a:rPr>
              <a:t>Adjetivação </a:t>
            </a:r>
          </a:p>
          <a:p>
            <a:pPr algn="ctr">
              <a:defRPr/>
            </a:pPr>
            <a:r>
              <a:rPr lang="pt-BR" sz="3000" dirty="0">
                <a:solidFill>
                  <a:schemeClr val="accent1">
                    <a:lumMod val="75000"/>
                  </a:schemeClr>
                </a:solidFill>
              </a:rPr>
              <a:t>do </a:t>
            </a:r>
            <a:r>
              <a:rPr lang="pt-BR" sz="3000" i="1" dirty="0" err="1">
                <a:solidFill>
                  <a:schemeClr val="accent1">
                    <a:lumMod val="75000"/>
                  </a:schemeClr>
                </a:solidFill>
              </a:rPr>
              <a:t>Compliance</a:t>
            </a:r>
            <a:r>
              <a:rPr lang="pt-BR" sz="3000" i="1" dirty="0">
                <a:solidFill>
                  <a:schemeClr val="accent1">
                    <a:lumMod val="75000"/>
                  </a:schemeClr>
                </a:solidFill>
              </a:rPr>
              <a:t> </a:t>
            </a:r>
          </a:p>
        </p:txBody>
      </p:sp>
      <p:sp>
        <p:nvSpPr>
          <p:cNvPr id="3" name="Seta: para a Direita 2"/>
          <p:cNvSpPr/>
          <p:nvPr/>
        </p:nvSpPr>
        <p:spPr>
          <a:xfrm>
            <a:off x="7183438" y="2349500"/>
            <a:ext cx="1774825" cy="595313"/>
          </a:xfrm>
          <a:prstGeom prst="rightArrow">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0"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sultado de imagem para FRAUDE EMPRESARIAL"/>
          <p:cNvPicPr>
            <a:picLocks noChangeAspect="1" noChangeArrowheads="1"/>
          </p:cNvPicPr>
          <p:nvPr/>
        </p:nvPicPr>
        <p:blipFill>
          <a:blip r:embed="rId2" cstate="email">
            <a:duotone>
              <a:schemeClr val="accent1">
                <a:shade val="45000"/>
                <a:satMod val="135000"/>
              </a:schemeClr>
              <a:prstClr val="white"/>
            </a:duotone>
          </a:blip>
          <a:srcRect/>
          <a:stretch>
            <a:fillRect/>
          </a:stretch>
        </p:blipFill>
        <p:spPr bwMode="auto">
          <a:xfrm>
            <a:off x="305272" y="1861857"/>
            <a:ext cx="5741876" cy="6923955"/>
          </a:xfrm>
          <a:prstGeom prst="teardrop">
            <a:avLst>
              <a:gd name="adj" fmla="val 106920"/>
            </a:avLst>
          </a:prstGeom>
          <a:noFill/>
          <a:ln>
            <a:solidFill>
              <a:schemeClr val="bg1">
                <a:lumMod val="75000"/>
              </a:schemeClr>
            </a:solidFill>
          </a:ln>
        </p:spPr>
      </p:pic>
      <p:sp>
        <p:nvSpPr>
          <p:cNvPr id="6" name="Retângulo: Cantos Arredondados 5"/>
          <p:cNvSpPr/>
          <p:nvPr/>
        </p:nvSpPr>
        <p:spPr>
          <a:xfrm>
            <a:off x="7165975" y="8245475"/>
            <a:ext cx="5453063" cy="108108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O que é fraude ? </a:t>
            </a:r>
          </a:p>
        </p:txBody>
      </p:sp>
      <p:sp>
        <p:nvSpPr>
          <p:cNvPr id="5" name="CaixaDeTexto 4"/>
          <p:cNvSpPr txBox="1"/>
          <p:nvPr/>
        </p:nvSpPr>
        <p:spPr>
          <a:xfrm>
            <a:off x="533400" y="323850"/>
            <a:ext cx="9637713" cy="715963"/>
          </a:xfrm>
          <a:prstGeom prst="rect">
            <a:avLst/>
          </a:prstGeom>
          <a:noFill/>
        </p:spPr>
        <p:txBody>
          <a:bodyPr>
            <a:spAutoFit/>
          </a:bodyPr>
          <a:lstStyle/>
          <a:p>
            <a:pPr eaLnBrk="1" hangingPunct="1">
              <a:spcBef>
                <a:spcPts val="0"/>
              </a:spcBef>
              <a:buSzPct val="100000"/>
              <a:buFont typeface="+mj-lt"/>
              <a:buNone/>
              <a:defRPr/>
            </a:pPr>
            <a:r>
              <a:rPr lang="pt-BR" sz="4050" b="1" i="1" dirty="0" err="1">
                <a:solidFill>
                  <a:srgbClr val="69ADE7"/>
                </a:solidFill>
                <a:latin typeface="Calibri"/>
              </a:rPr>
              <a:t>Compliance</a:t>
            </a:r>
            <a:r>
              <a:rPr lang="pt-BR" sz="4050" b="1" dirty="0">
                <a:solidFill>
                  <a:srgbClr val="69ADE7"/>
                </a:solidFill>
                <a:latin typeface="Calibri"/>
              </a:rPr>
              <a:t> na Saúde e a Lei Anticorrupção</a:t>
            </a:r>
          </a:p>
        </p:txBody>
      </p:sp>
      <p:sp>
        <p:nvSpPr>
          <p:cNvPr id="7" name="Retângulo: Cantos Arredondados 6"/>
          <p:cNvSpPr/>
          <p:nvPr/>
        </p:nvSpPr>
        <p:spPr>
          <a:xfrm>
            <a:off x="6526213" y="2563813"/>
            <a:ext cx="6534150" cy="434975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pt-BR" sz="3000" dirty="0">
                <a:solidFill>
                  <a:schemeClr val="accent1">
                    <a:lumMod val="75000"/>
                  </a:schemeClr>
                </a:solidFill>
              </a:rPr>
              <a:t>Na sua concepção, podemos ter todo segmento de saúde (público e privado) sem nenhuma</a:t>
            </a:r>
          </a:p>
          <a:p>
            <a:pPr algn="ctr">
              <a:lnSpc>
                <a:spcPct val="150000"/>
              </a:lnSpc>
              <a:defRPr/>
            </a:pPr>
            <a:r>
              <a:rPr lang="pt-BR" sz="3000" dirty="0">
                <a:solidFill>
                  <a:schemeClr val="accent1">
                    <a:lumMod val="75000"/>
                  </a:schemeClr>
                </a:solidFill>
              </a:rPr>
              <a:t>fraude ou de qualquer</a:t>
            </a:r>
          </a:p>
          <a:p>
            <a:pPr algn="ctr">
              <a:lnSpc>
                <a:spcPct val="150000"/>
              </a:lnSpc>
              <a:defRPr/>
            </a:pPr>
            <a:r>
              <a:rPr lang="pt-BR" sz="3000" dirty="0">
                <a:solidFill>
                  <a:schemeClr val="accent1">
                    <a:lumMod val="75000"/>
                  </a:schemeClr>
                </a:solidFill>
              </a:rPr>
              <a:t> outro ato ilícito ?</a:t>
            </a:r>
          </a:p>
        </p:txBody>
      </p:sp>
      <p:sp>
        <p:nvSpPr>
          <p:cNvPr id="8" name="Seta: para Baixo 7"/>
          <p:cNvSpPr/>
          <p:nvPr/>
        </p:nvSpPr>
        <p:spPr>
          <a:xfrm>
            <a:off x="9309100" y="7421563"/>
            <a:ext cx="1168400" cy="381000"/>
          </a:xfrm>
          <a:prstGeom prst="downArrow">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3000" dirty="0">
              <a:solidFill>
                <a:schemeClr val="accent1">
                  <a:lumMod val="75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161925" y="146050"/>
            <a:ext cx="10501313" cy="647700"/>
          </a:xfrm>
        </p:spPr>
        <p:txBody>
          <a:bodyPr/>
          <a:lstStyle/>
          <a:p>
            <a:pPr>
              <a:defRPr/>
            </a:pPr>
            <a:r>
              <a:rPr lang="pt-BR" dirty="0"/>
              <a:t>Triângulo da Fraude e Teoria da Agência</a:t>
            </a:r>
          </a:p>
        </p:txBody>
      </p:sp>
      <p:pic>
        <p:nvPicPr>
          <p:cNvPr id="4" name="Picture 6" descr="O triângulo das fraudes na frente de caixa e motivações do furtante"/>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290152" y="1687117"/>
            <a:ext cx="12642608" cy="8275883"/>
          </a:xfrm>
          <a:prstGeom prst="rect">
            <a:avLst/>
          </a:prstGeom>
          <a:noFill/>
        </p:spPr>
      </p:pic>
      <p:sp>
        <p:nvSpPr>
          <p:cNvPr id="5" name="CaixaDeTexto 4"/>
          <p:cNvSpPr txBox="1"/>
          <p:nvPr/>
        </p:nvSpPr>
        <p:spPr>
          <a:xfrm>
            <a:off x="290513" y="1111250"/>
            <a:ext cx="12642850" cy="554038"/>
          </a:xfrm>
          <a:prstGeom prst="rect">
            <a:avLst/>
          </a:prstGeom>
          <a:noFill/>
        </p:spPr>
        <p:txBody>
          <a:bodyPr>
            <a:spAutoFit/>
          </a:bodyPr>
          <a:lstStyle/>
          <a:p>
            <a:pPr algn="ctr">
              <a:defRPr/>
            </a:pPr>
            <a:r>
              <a:rPr lang="pt-BR" sz="3000" dirty="0">
                <a:solidFill>
                  <a:schemeClr val="accent1">
                    <a:lumMod val="75000"/>
                  </a:schemeClr>
                </a:solidFill>
                <a:latin typeface="+mn-lt"/>
              </a:rPr>
              <a:t>TRIÂNGULO DA FRAUDE (Donald </a:t>
            </a:r>
            <a:r>
              <a:rPr lang="pt-BR" sz="3000" dirty="0" err="1">
                <a:solidFill>
                  <a:schemeClr val="accent1">
                    <a:lumMod val="75000"/>
                  </a:schemeClr>
                </a:solidFill>
                <a:latin typeface="+mn-lt"/>
              </a:rPr>
              <a:t>Cressey</a:t>
            </a:r>
            <a:r>
              <a:rPr lang="pt-BR" sz="3000" dirty="0">
                <a:solidFill>
                  <a:schemeClr val="accent1">
                    <a:lumMod val="75000"/>
                  </a:schemeClr>
                </a:solidFill>
                <a:latin typeface="+mn-lt"/>
              </a:rPr>
              <a:t>)</a:t>
            </a:r>
          </a:p>
        </p:txBody>
      </p:sp>
      <p:sp>
        <p:nvSpPr>
          <p:cNvPr id="6" name="TextBox 3"/>
          <p:cNvSpPr txBox="1"/>
          <p:nvPr/>
        </p:nvSpPr>
        <p:spPr>
          <a:xfrm>
            <a:off x="466725" y="2066925"/>
            <a:ext cx="3727450" cy="1014413"/>
          </a:xfrm>
          <a:prstGeom prst="rect">
            <a:avLst/>
          </a:prstGeom>
          <a:noFill/>
          <a:ln>
            <a:solidFill>
              <a:schemeClr val="accent1">
                <a:lumMod val="60000"/>
                <a:lumOff val="40000"/>
              </a:schemeClr>
            </a:solidFill>
          </a:ln>
        </p:spPr>
        <p:txBody>
          <a:bodyPr>
            <a:spAutoFit/>
          </a:bodyPr>
          <a:lstStyle/>
          <a:p>
            <a:pPr marL="514350" indent="-514350" algn="ctr">
              <a:buFont typeface="Wingdings" charset="2"/>
              <a:buChar char="ü"/>
              <a:defRPr/>
            </a:pPr>
            <a:r>
              <a:rPr lang="en-US" sz="3000" dirty="0">
                <a:solidFill>
                  <a:schemeClr val="accent1">
                    <a:lumMod val="75000"/>
                  </a:schemeClr>
                </a:solidFill>
                <a:latin typeface="+mn-lt"/>
              </a:rPr>
              <a:t>Cargo de </a:t>
            </a:r>
          </a:p>
          <a:p>
            <a:pPr algn="ctr">
              <a:defRPr/>
            </a:pPr>
            <a:r>
              <a:rPr lang="en-US" sz="3000" dirty="0" err="1">
                <a:solidFill>
                  <a:schemeClr val="accent1">
                    <a:lumMod val="75000"/>
                  </a:schemeClr>
                </a:solidFill>
                <a:latin typeface="+mn-lt"/>
              </a:rPr>
              <a:t>Confiança</a:t>
            </a:r>
            <a:endParaRPr lang="en-US" sz="3000" dirty="0">
              <a:solidFill>
                <a:schemeClr val="accent1">
                  <a:lumMod val="75000"/>
                </a:schemeClr>
              </a:solidFill>
              <a:latin typeface="+mn-lt"/>
            </a:endParaRPr>
          </a:p>
        </p:txBody>
      </p:sp>
      <p:sp>
        <p:nvSpPr>
          <p:cNvPr id="7" name="TextBox 11"/>
          <p:cNvSpPr txBox="1"/>
          <p:nvPr/>
        </p:nvSpPr>
        <p:spPr>
          <a:xfrm>
            <a:off x="466725" y="3408363"/>
            <a:ext cx="3727450" cy="1014412"/>
          </a:xfrm>
          <a:prstGeom prst="rect">
            <a:avLst/>
          </a:prstGeom>
          <a:noFill/>
          <a:ln>
            <a:solidFill>
              <a:schemeClr val="accent1">
                <a:lumMod val="60000"/>
                <a:lumOff val="40000"/>
              </a:schemeClr>
            </a:solidFill>
          </a:ln>
        </p:spPr>
        <p:txBody>
          <a:bodyPr>
            <a:spAutoFit/>
          </a:bodyPr>
          <a:lstStyle/>
          <a:p>
            <a:pPr marL="514350" indent="-514350" algn="ctr">
              <a:buFont typeface="Wingdings" charset="2"/>
              <a:buChar char="ü"/>
              <a:defRPr/>
            </a:pPr>
            <a:r>
              <a:rPr lang="en-US" sz="3000" dirty="0" err="1">
                <a:solidFill>
                  <a:schemeClr val="accent1">
                    <a:lumMod val="75000"/>
                  </a:schemeClr>
                </a:solidFill>
                <a:latin typeface="+mn-lt"/>
              </a:rPr>
              <a:t>Compatível</a:t>
            </a:r>
            <a:r>
              <a:rPr lang="en-US" sz="3000" dirty="0">
                <a:solidFill>
                  <a:schemeClr val="accent1">
                    <a:lumMod val="75000"/>
                  </a:schemeClr>
                </a:solidFill>
                <a:latin typeface="+mn-lt"/>
              </a:rPr>
              <a:t> </a:t>
            </a:r>
          </a:p>
          <a:p>
            <a:pPr algn="ctr">
              <a:defRPr/>
            </a:pPr>
            <a:r>
              <a:rPr lang="en-US" sz="3000" dirty="0">
                <a:solidFill>
                  <a:schemeClr val="accent1">
                    <a:lumMod val="75000"/>
                  </a:schemeClr>
                </a:solidFill>
                <a:latin typeface="+mn-lt"/>
              </a:rPr>
              <a:t>Teoria da </a:t>
            </a:r>
            <a:r>
              <a:rPr lang="en-US" sz="3000" dirty="0" err="1">
                <a:solidFill>
                  <a:schemeClr val="accent1">
                    <a:lumMod val="75000"/>
                  </a:schemeClr>
                </a:solidFill>
                <a:latin typeface="+mn-lt"/>
              </a:rPr>
              <a:t>Agência</a:t>
            </a:r>
            <a:endParaRPr lang="en-US" sz="3000" dirty="0">
              <a:solidFill>
                <a:schemeClr val="accent1">
                  <a:lumMod val="75000"/>
                </a:schemeClr>
              </a:solidFill>
              <a:latin typeface="+mn-l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1838325" y="1936750"/>
            <a:ext cx="9494838" cy="2098675"/>
          </a:xfrm>
          <a:prstGeom prst="rect">
            <a:avLst/>
          </a:prstGeom>
          <a:ln>
            <a:solidFill>
              <a:schemeClr val="accent1">
                <a:lumMod val="60000"/>
                <a:lumOff val="40000"/>
              </a:schemeClr>
            </a:solidFill>
          </a:ln>
        </p:spPr>
        <p:txBody>
          <a:bodyPr>
            <a:spAutoFit/>
          </a:bodyPr>
          <a:lstStyle/>
          <a:p>
            <a:pPr algn="ctr">
              <a:lnSpc>
                <a:spcPct val="150000"/>
              </a:lnSpc>
              <a:defRPr/>
            </a:pPr>
            <a:r>
              <a:rPr lang="pt-BR" sz="3000" dirty="0">
                <a:solidFill>
                  <a:schemeClr val="accent1">
                    <a:lumMod val="75000"/>
                  </a:schemeClr>
                </a:solidFill>
                <a:latin typeface="+mn-lt"/>
              </a:rPr>
              <a:t>Como Se Efetiva O Plano De Integridade Disciplinado Pela Le Lei 12.846/2013</a:t>
            </a:r>
          </a:p>
          <a:p>
            <a:pPr algn="ctr">
              <a:lnSpc>
                <a:spcPct val="150000"/>
              </a:lnSpc>
              <a:defRPr/>
            </a:pPr>
            <a:r>
              <a:rPr lang="pt-BR" sz="3000" dirty="0">
                <a:solidFill>
                  <a:schemeClr val="accent1">
                    <a:lumMod val="75000"/>
                  </a:schemeClr>
                </a:solidFill>
                <a:latin typeface="+mn-lt"/>
              </a:rPr>
              <a:t>(Decreto 8.420/2015)</a:t>
            </a:r>
          </a:p>
        </p:txBody>
      </p:sp>
      <p:sp>
        <p:nvSpPr>
          <p:cNvPr id="7" name="Título 12"/>
          <p:cNvSpPr txBox="1">
            <a:spLocks/>
          </p:cNvSpPr>
          <p:nvPr/>
        </p:nvSpPr>
        <p:spPr>
          <a:xfrm>
            <a:off x="3284538" y="5291138"/>
            <a:ext cx="6657975" cy="792162"/>
          </a:xfrm>
          <a:prstGeom prst="rect">
            <a:avLst/>
          </a:prstGeom>
          <a:noFill/>
          <a:ln>
            <a:solidFill>
              <a:schemeClr val="accent1">
                <a:lumMod val="60000"/>
                <a:lumOff val="40000"/>
              </a:schemeClr>
            </a:solidFill>
          </a:ln>
        </p:spPr>
        <p:txBody>
          <a:bodyPr lIns="102870" tIns="51435" rIns="102870" bIns="51435" anchor="b">
            <a:normAutofit fontScale="97500"/>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pPr algn="ctr">
              <a:defRPr/>
            </a:pPr>
            <a:r>
              <a:rPr lang="pt-BR" sz="3825" dirty="0">
                <a:solidFill>
                  <a:schemeClr val="accent1">
                    <a:lumMod val="75000"/>
                  </a:schemeClr>
                </a:solidFill>
                <a:latin typeface="+mn-lt"/>
              </a:rPr>
              <a:t>Cinco Etapas Estruturais </a:t>
            </a:r>
          </a:p>
        </p:txBody>
      </p:sp>
      <p:sp>
        <p:nvSpPr>
          <p:cNvPr id="8" name="Seta: para Baixo 7"/>
          <p:cNvSpPr/>
          <p:nvPr/>
        </p:nvSpPr>
        <p:spPr>
          <a:xfrm>
            <a:off x="5813425" y="4494213"/>
            <a:ext cx="973138" cy="539750"/>
          </a:xfrm>
          <a:prstGeom prst="downArrow">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solidFill>
                <a:schemeClr val="accent1">
                  <a:lumMod val="75000"/>
                </a:schemeClr>
              </a:solidFill>
            </a:endParaRPr>
          </a:p>
        </p:txBody>
      </p:sp>
      <p:sp>
        <p:nvSpPr>
          <p:cNvPr id="10" name="Sinal de Adição 9"/>
          <p:cNvSpPr/>
          <p:nvPr/>
        </p:nvSpPr>
        <p:spPr>
          <a:xfrm>
            <a:off x="5813425" y="6289675"/>
            <a:ext cx="1152525" cy="792163"/>
          </a:xfrm>
          <a:prstGeom prst="mathPlus">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solidFill>
                <a:schemeClr val="accent1">
                  <a:lumMod val="75000"/>
                </a:schemeClr>
              </a:solidFill>
            </a:endParaRPr>
          </a:p>
        </p:txBody>
      </p:sp>
      <p:sp>
        <p:nvSpPr>
          <p:cNvPr id="11" name="Título 12"/>
          <p:cNvSpPr txBox="1">
            <a:spLocks/>
          </p:cNvSpPr>
          <p:nvPr/>
        </p:nvSpPr>
        <p:spPr>
          <a:xfrm>
            <a:off x="3284538" y="7219950"/>
            <a:ext cx="6657975" cy="792163"/>
          </a:xfrm>
          <a:prstGeom prst="rect">
            <a:avLst/>
          </a:prstGeom>
          <a:noFill/>
          <a:ln>
            <a:solidFill>
              <a:schemeClr val="accent1">
                <a:lumMod val="60000"/>
                <a:lumOff val="40000"/>
              </a:schemeClr>
            </a:solidFill>
          </a:ln>
        </p:spPr>
        <p:txBody>
          <a:bodyPr lIns="102870" tIns="51435" rIns="102870" bIns="51435" anchor="b">
            <a:normAutofit fontScale="97500"/>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pPr algn="ctr">
              <a:defRPr/>
            </a:pPr>
            <a:r>
              <a:rPr lang="pt-BR" sz="3825" dirty="0">
                <a:solidFill>
                  <a:schemeClr val="accent1">
                    <a:lumMod val="75000"/>
                  </a:schemeClr>
                </a:solidFill>
                <a:latin typeface="+mn-lt"/>
              </a:rPr>
              <a:t>Cinco Pilares Instrumentais</a:t>
            </a:r>
          </a:p>
        </p:txBody>
      </p:sp>
      <p:sp>
        <p:nvSpPr>
          <p:cNvPr id="12" name="Sinal de Adição 11"/>
          <p:cNvSpPr/>
          <p:nvPr/>
        </p:nvSpPr>
        <p:spPr>
          <a:xfrm>
            <a:off x="5822950" y="8150225"/>
            <a:ext cx="1152525" cy="792163"/>
          </a:xfrm>
          <a:prstGeom prst="mathPlus">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solidFill>
                <a:schemeClr val="accent1">
                  <a:lumMod val="75000"/>
                </a:schemeClr>
              </a:solidFill>
            </a:endParaRPr>
          </a:p>
        </p:txBody>
      </p:sp>
      <p:sp>
        <p:nvSpPr>
          <p:cNvPr id="13" name="Título 12"/>
          <p:cNvSpPr txBox="1">
            <a:spLocks/>
          </p:cNvSpPr>
          <p:nvPr/>
        </p:nvSpPr>
        <p:spPr>
          <a:xfrm>
            <a:off x="3305175" y="8942388"/>
            <a:ext cx="6657975" cy="792162"/>
          </a:xfrm>
          <a:prstGeom prst="rect">
            <a:avLst/>
          </a:prstGeom>
          <a:noFill/>
          <a:ln>
            <a:solidFill>
              <a:schemeClr val="accent1">
                <a:lumMod val="60000"/>
                <a:lumOff val="40000"/>
              </a:schemeClr>
            </a:solidFill>
          </a:ln>
        </p:spPr>
        <p:txBody>
          <a:bodyPr lIns="102870" tIns="51435" rIns="102870" bIns="51435" anchor="b">
            <a:normAutofit fontScale="97500"/>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pPr algn="ctr">
              <a:defRPr/>
            </a:pPr>
            <a:r>
              <a:rPr lang="pt-BR" sz="3825" dirty="0">
                <a:solidFill>
                  <a:schemeClr val="accent1">
                    <a:lumMod val="75000"/>
                  </a:schemeClr>
                </a:solidFill>
                <a:latin typeface="+mn-lt"/>
              </a:rPr>
              <a:t>Um Pilar Em Construção</a:t>
            </a:r>
          </a:p>
        </p:txBody>
      </p:sp>
      <p:sp>
        <p:nvSpPr>
          <p:cNvPr id="14" name="Retângulo: Cantos Arredondados 13"/>
          <p:cNvSpPr/>
          <p:nvPr/>
        </p:nvSpPr>
        <p:spPr>
          <a:xfrm>
            <a:off x="2681288" y="4932363"/>
            <a:ext cx="7750175" cy="5030787"/>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solidFill>
                <a:schemeClr val="accent1">
                  <a:lumMod val="75000"/>
                </a:schemeClr>
              </a:solidFill>
            </a:endParaRPr>
          </a:p>
        </p:txBody>
      </p:sp>
      <p:sp>
        <p:nvSpPr>
          <p:cNvPr id="2" name="CaixaDeTexto 1"/>
          <p:cNvSpPr txBox="1"/>
          <p:nvPr/>
        </p:nvSpPr>
        <p:spPr>
          <a:xfrm>
            <a:off x="533400" y="323850"/>
            <a:ext cx="10501313" cy="715963"/>
          </a:xfrm>
          <a:prstGeom prst="rect">
            <a:avLst/>
          </a:prstGeom>
          <a:noFill/>
        </p:spPr>
        <p:txBody>
          <a:bodyPr>
            <a:spAutoFit/>
          </a:bodyPr>
          <a:lstStyle/>
          <a:p>
            <a:pPr eaLnBrk="1" hangingPunct="1">
              <a:spcBef>
                <a:spcPts val="0"/>
              </a:spcBef>
              <a:buSzPct val="100000"/>
              <a:buFont typeface="+mj-lt"/>
              <a:buNone/>
              <a:defRPr/>
            </a:pPr>
            <a:r>
              <a:rPr lang="pt-BR" sz="4050" b="1" dirty="0">
                <a:solidFill>
                  <a:srgbClr val="69ADE7"/>
                </a:solidFill>
                <a:latin typeface="Calibri"/>
              </a:rPr>
              <a:t>Etapas Efetivação Programa Integridade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5 etapas essenciais ao Programa de IntegridadeAML Risco Reputacional"/>
          <p:cNvPicPr>
            <a:picLocks noChangeAspect="1" noChangeArrowheads="1"/>
          </p:cNvPicPr>
          <p:nvPr/>
        </p:nvPicPr>
        <p:blipFill rotWithShape="1">
          <a:blip r:embed="rId2">
            <a:duotone>
              <a:schemeClr val="accent1">
                <a:shade val="45000"/>
                <a:satMod val="135000"/>
              </a:schemeClr>
              <a:prstClr val="white"/>
            </a:duotone>
          </a:blip>
          <a:srcRect l="6923" t="9050" r="7692" b="10101"/>
          <a:stretch/>
        </p:blipFill>
        <p:spPr bwMode="auto">
          <a:xfrm>
            <a:off x="161256" y="1615108"/>
            <a:ext cx="12835426" cy="7920880"/>
          </a:xfrm>
          <a:prstGeom prst="rect">
            <a:avLst/>
          </a:prstGeom>
          <a:noFill/>
        </p:spPr>
      </p:pic>
      <p:sp>
        <p:nvSpPr>
          <p:cNvPr id="6" name="CaixaDeTexto 5"/>
          <p:cNvSpPr txBox="1"/>
          <p:nvPr/>
        </p:nvSpPr>
        <p:spPr>
          <a:xfrm>
            <a:off x="533400" y="323850"/>
            <a:ext cx="10501313" cy="715963"/>
          </a:xfrm>
          <a:prstGeom prst="rect">
            <a:avLst/>
          </a:prstGeom>
          <a:noFill/>
        </p:spPr>
        <p:txBody>
          <a:bodyPr>
            <a:spAutoFit/>
          </a:bodyPr>
          <a:lstStyle/>
          <a:p>
            <a:pPr eaLnBrk="1" hangingPunct="1">
              <a:spcBef>
                <a:spcPts val="0"/>
              </a:spcBef>
              <a:buSzPct val="100000"/>
              <a:buFont typeface="+mj-lt"/>
              <a:buNone/>
              <a:defRPr/>
            </a:pPr>
            <a:r>
              <a:rPr lang="pt-BR" sz="4050" b="1" dirty="0">
                <a:solidFill>
                  <a:srgbClr val="69ADE7"/>
                </a:solidFill>
                <a:latin typeface="Calibri"/>
              </a:rPr>
              <a:t>Etapas Efetivação Programa Integridade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p:nvPr/>
        </p:nvPicPr>
        <p:blipFill>
          <a:blip r:embed="rId2" cstate="email">
            <a:duotone>
              <a:schemeClr val="accent1">
                <a:shade val="45000"/>
                <a:satMod val="135000"/>
              </a:schemeClr>
              <a:prstClr val="white"/>
            </a:duotone>
          </a:blip>
          <a:srcRect/>
          <a:stretch>
            <a:fillRect/>
          </a:stretch>
        </p:blipFill>
        <p:spPr bwMode="auto">
          <a:xfrm>
            <a:off x="161256" y="1378859"/>
            <a:ext cx="10873208" cy="8640960"/>
          </a:xfrm>
          <a:prstGeom prst="rect">
            <a:avLst/>
          </a:prstGeom>
          <a:noFill/>
        </p:spPr>
      </p:pic>
      <p:sp>
        <p:nvSpPr>
          <p:cNvPr id="4" name="CaixaDeTexto 3"/>
          <p:cNvSpPr txBox="1"/>
          <p:nvPr/>
        </p:nvSpPr>
        <p:spPr>
          <a:xfrm>
            <a:off x="6350" y="0"/>
            <a:ext cx="10645775" cy="715963"/>
          </a:xfrm>
          <a:prstGeom prst="rect">
            <a:avLst/>
          </a:prstGeom>
          <a:noFill/>
        </p:spPr>
        <p:txBody>
          <a:bodyPr>
            <a:spAutoFit/>
          </a:bodyPr>
          <a:lstStyle/>
          <a:p>
            <a:pPr eaLnBrk="1" hangingPunct="1">
              <a:spcBef>
                <a:spcPts val="0"/>
              </a:spcBef>
              <a:buSzPct val="100000"/>
              <a:buFont typeface="+mj-lt"/>
              <a:buNone/>
              <a:defRPr/>
            </a:pPr>
            <a:r>
              <a:rPr lang="pt-BR" sz="4050" b="1" dirty="0">
                <a:solidFill>
                  <a:srgbClr val="69ADE7"/>
                </a:solidFill>
                <a:latin typeface="Calibri"/>
              </a:rPr>
              <a:t>Pilares para Efetivação do </a:t>
            </a:r>
            <a:r>
              <a:rPr lang="pt-BR" sz="4050" b="1" i="1" dirty="0" err="1">
                <a:solidFill>
                  <a:srgbClr val="69ADE7"/>
                </a:solidFill>
                <a:latin typeface="Calibri"/>
              </a:rPr>
              <a:t>Compliance</a:t>
            </a:r>
            <a:endParaRPr lang="pt-BR" sz="4050" b="1" i="1" dirty="0">
              <a:solidFill>
                <a:srgbClr val="69ADE7"/>
              </a:solidFill>
              <a:latin typeface="Calibri"/>
            </a:endParaRPr>
          </a:p>
        </p:txBody>
      </p:sp>
      <p:sp>
        <p:nvSpPr>
          <p:cNvPr id="3" name="Seta: Dobrada 2"/>
          <p:cNvSpPr/>
          <p:nvPr/>
        </p:nvSpPr>
        <p:spPr>
          <a:xfrm>
            <a:off x="9682163" y="1084263"/>
            <a:ext cx="863600" cy="530225"/>
          </a:xfrm>
          <a:prstGeom prst="bentArrow">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
        <p:nvSpPr>
          <p:cNvPr id="5" name="Retângulo: Cantos Arredondados 4"/>
          <p:cNvSpPr/>
          <p:nvPr/>
        </p:nvSpPr>
        <p:spPr>
          <a:xfrm>
            <a:off x="11039475" y="1633538"/>
            <a:ext cx="1939925" cy="715962"/>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
        <p:nvSpPr>
          <p:cNvPr id="6" name="CaixaDeTexto 5"/>
          <p:cNvSpPr txBox="1"/>
          <p:nvPr/>
        </p:nvSpPr>
        <p:spPr>
          <a:xfrm>
            <a:off x="11102975" y="1703388"/>
            <a:ext cx="1812925" cy="646112"/>
          </a:xfrm>
          <a:prstGeom prst="rect">
            <a:avLst/>
          </a:prstGeom>
          <a:solidFill>
            <a:schemeClr val="accent1">
              <a:lumMod val="40000"/>
              <a:lumOff val="60000"/>
            </a:schemeClr>
          </a:solidFill>
          <a:ln>
            <a:noFill/>
          </a:ln>
        </p:spPr>
        <p:txBody>
          <a:bodyPr wrap="none">
            <a:spAutoFit/>
          </a:bodyPr>
          <a:lstStyle/>
          <a:p>
            <a:pPr>
              <a:defRPr/>
            </a:pPr>
            <a:r>
              <a:rPr lang="pt-BR" b="1" dirty="0">
                <a:solidFill>
                  <a:schemeClr val="accent1">
                    <a:lumMod val="75000"/>
                  </a:schemeClr>
                </a:solidFill>
              </a:rPr>
              <a:t>DIVERSIDADE </a:t>
            </a:r>
          </a:p>
          <a:p>
            <a:pPr>
              <a:defRPr/>
            </a:pPr>
            <a:r>
              <a:rPr lang="pt-BR" b="1" dirty="0">
                <a:solidFill>
                  <a:schemeClr val="accent1">
                    <a:lumMod val="75000"/>
                  </a:schemeClr>
                </a:solidFill>
              </a:rPr>
              <a:t>E INCLUSÃO </a:t>
            </a:r>
          </a:p>
        </p:txBody>
      </p:sp>
      <p:sp>
        <p:nvSpPr>
          <p:cNvPr id="7" name="Elipse 6"/>
          <p:cNvSpPr/>
          <p:nvPr/>
        </p:nvSpPr>
        <p:spPr>
          <a:xfrm>
            <a:off x="10652125" y="1014413"/>
            <a:ext cx="855663" cy="644525"/>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200" b="1" dirty="0">
                <a:solidFill>
                  <a:schemeClr val="accent1">
                    <a:lumMod val="75000"/>
                  </a:schemeClr>
                </a:solidFill>
              </a:rPr>
              <a:t>11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Princípio do Mínimo Existencial</a:t>
            </a:r>
          </a:p>
        </p:txBody>
      </p:sp>
      <p:sp>
        <p:nvSpPr>
          <p:cNvPr id="7" name="CaixaDeTexto 6"/>
          <p:cNvSpPr txBox="1"/>
          <p:nvPr/>
        </p:nvSpPr>
        <p:spPr>
          <a:xfrm>
            <a:off x="773113" y="1541463"/>
            <a:ext cx="11809412" cy="3468687"/>
          </a:xfrm>
          <a:prstGeom prst="rect">
            <a:avLst/>
          </a:prstGeom>
          <a:noFill/>
          <a:ln w="3175">
            <a:solidFill>
              <a:schemeClr val="accent1">
                <a:lumMod val="40000"/>
                <a:lumOff val="60000"/>
              </a:schemeClr>
            </a:solidFill>
          </a:ln>
        </p:spPr>
        <p:txBody>
          <a:bodyPr>
            <a:spAutoFit/>
          </a:bodyPr>
          <a:lstStyle/>
          <a:p>
            <a:pPr algn="just">
              <a:lnSpc>
                <a:spcPct val="150000"/>
              </a:lnSpc>
              <a:defRPr/>
            </a:pPr>
            <a:r>
              <a:rPr lang="pt-BR" sz="3000" dirty="0">
                <a:solidFill>
                  <a:schemeClr val="accent1">
                    <a:lumMod val="75000"/>
                  </a:schemeClr>
                </a:solidFill>
              </a:rPr>
              <a:t>Princípio ligado ao da dignidade da pessoa humana e que consiste em um programa de política pública integrante no orçamento governamental que assegure o respeito por um núcleo essencial e mínimo , de direitos fundamentais básicos a cada indivíduo, visando garantir a qualidade de vida da população. </a:t>
            </a:r>
          </a:p>
        </p:txBody>
      </p:sp>
      <p:sp>
        <p:nvSpPr>
          <p:cNvPr id="3" name="CaixaDeTexto 2"/>
          <p:cNvSpPr txBox="1"/>
          <p:nvPr/>
        </p:nvSpPr>
        <p:spPr>
          <a:xfrm>
            <a:off x="233363" y="5684838"/>
            <a:ext cx="12673012" cy="4162425"/>
          </a:xfrm>
          <a:prstGeom prst="rect">
            <a:avLst/>
          </a:prstGeom>
          <a:noFill/>
          <a:ln w="3175">
            <a:solidFill>
              <a:schemeClr val="accent1">
                <a:lumMod val="40000"/>
                <a:lumOff val="60000"/>
              </a:schemeClr>
            </a:solidFill>
          </a:ln>
        </p:spPr>
        <p:txBody>
          <a:bodyPr>
            <a:spAutoFit/>
          </a:bodyPr>
          <a:lstStyle/>
          <a:p>
            <a:pPr algn="just">
              <a:lnSpc>
                <a:spcPct val="150000"/>
              </a:lnSpc>
              <a:defRPr/>
            </a:pPr>
            <a:r>
              <a:rPr lang="pt-BR" sz="3000" dirty="0">
                <a:solidFill>
                  <a:schemeClr val="accent1">
                    <a:lumMod val="75000"/>
                  </a:schemeClr>
                </a:solidFill>
              </a:rPr>
              <a:t>A fundamento deste princípio está no artigo 25 da Declaração dos Direitos Humanos da ONU de 1948, o qual assegura que todo ser humano e seus familiares têm direito a uma qualidade de vida tal que lhes sejam assegurados saúde, alimentação, habitação, vestuário e serviços de previdência social os quais garantam proteção contra o desemprego, a viuvez e a velhice, dentre outras providências. </a:t>
            </a:r>
          </a:p>
        </p:txBody>
      </p:sp>
      <p:sp>
        <p:nvSpPr>
          <p:cNvPr id="6" name="Seta: para Baixo 5"/>
          <p:cNvSpPr/>
          <p:nvPr/>
        </p:nvSpPr>
        <p:spPr>
          <a:xfrm>
            <a:off x="5886450" y="5143500"/>
            <a:ext cx="1223963" cy="274638"/>
          </a:xfrm>
          <a:prstGeom prst="down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724775" y="2501900"/>
            <a:ext cx="2892425" cy="554038"/>
          </a:xfrm>
          <a:prstGeom prst="rect">
            <a:avLst/>
          </a:prstGeom>
          <a:ln>
            <a:solidFill>
              <a:schemeClr val="accent1">
                <a:lumMod val="40000"/>
                <a:lumOff val="60000"/>
              </a:schemeClr>
            </a:solidFill>
          </a:ln>
        </p:spPr>
        <p:txBody>
          <a:bodyPr wrap="none">
            <a:spAutoFit/>
          </a:bodyPr>
          <a:lstStyle/>
          <a:p>
            <a:pPr>
              <a:defRPr/>
            </a:pPr>
            <a:r>
              <a:rPr lang="pt-BR" sz="3000" dirty="0">
                <a:solidFill>
                  <a:schemeClr val="accent1">
                    <a:lumMod val="75000"/>
                  </a:schemeClr>
                </a:solidFill>
                <a:latin typeface="+mn-lt"/>
              </a:rPr>
              <a:t>“</a:t>
            </a:r>
            <a:r>
              <a:rPr lang="pt-BR" sz="3000" dirty="0" err="1">
                <a:solidFill>
                  <a:schemeClr val="accent1">
                    <a:lumMod val="75000"/>
                  </a:schemeClr>
                </a:solidFill>
                <a:latin typeface="+mn-lt"/>
              </a:rPr>
              <a:t>Tone</a:t>
            </a:r>
            <a:r>
              <a:rPr lang="pt-BR" sz="3000" dirty="0">
                <a:solidFill>
                  <a:schemeClr val="accent1">
                    <a:lumMod val="75000"/>
                  </a:schemeClr>
                </a:solidFill>
                <a:latin typeface="+mn-lt"/>
              </a:rPr>
              <a:t> </a:t>
            </a:r>
            <a:r>
              <a:rPr lang="pt-BR" sz="3000" dirty="0" err="1">
                <a:solidFill>
                  <a:schemeClr val="accent1">
                    <a:lumMod val="75000"/>
                  </a:schemeClr>
                </a:solidFill>
                <a:latin typeface="+mn-lt"/>
              </a:rPr>
              <a:t>at</a:t>
            </a:r>
            <a:r>
              <a:rPr lang="pt-BR" sz="3000" dirty="0">
                <a:solidFill>
                  <a:schemeClr val="accent1">
                    <a:lumMod val="75000"/>
                  </a:schemeClr>
                </a:solidFill>
                <a:latin typeface="+mn-lt"/>
              </a:rPr>
              <a:t> </a:t>
            </a:r>
            <a:r>
              <a:rPr lang="pt-BR" sz="3000" dirty="0" err="1">
                <a:solidFill>
                  <a:schemeClr val="accent1">
                    <a:lumMod val="75000"/>
                  </a:schemeClr>
                </a:solidFill>
                <a:latin typeface="+mn-lt"/>
              </a:rPr>
              <a:t>the</a:t>
            </a:r>
            <a:r>
              <a:rPr lang="pt-BR" sz="3000" dirty="0">
                <a:solidFill>
                  <a:schemeClr val="accent1">
                    <a:lumMod val="75000"/>
                  </a:schemeClr>
                </a:solidFill>
                <a:latin typeface="+mn-lt"/>
              </a:rPr>
              <a:t> top”</a:t>
            </a:r>
          </a:p>
        </p:txBody>
      </p:sp>
      <p:pic>
        <p:nvPicPr>
          <p:cNvPr id="16386" name="Picture 2" descr="Resultado de imagem para ALTA GESTÃO DA EMPRESA TONE AT THE TOP"/>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665312" y="2238048"/>
            <a:ext cx="4176464" cy="6164516"/>
          </a:xfrm>
          <a:prstGeom prst="rect">
            <a:avLst/>
          </a:prstGeom>
          <a:noFill/>
          <a:ln>
            <a:solidFill>
              <a:schemeClr val="bg1">
                <a:lumMod val="65000"/>
              </a:schemeClr>
            </a:solidFill>
          </a:ln>
        </p:spPr>
      </p:pic>
      <p:sp>
        <p:nvSpPr>
          <p:cNvPr id="11" name="CaixaDeTexto 10"/>
          <p:cNvSpPr txBox="1"/>
          <p:nvPr/>
        </p:nvSpPr>
        <p:spPr>
          <a:xfrm>
            <a:off x="6145213" y="3530600"/>
            <a:ext cx="5076825" cy="1016000"/>
          </a:xfrm>
          <a:prstGeom prst="rect">
            <a:avLst/>
          </a:prstGeom>
          <a:noFill/>
          <a:ln>
            <a:solidFill>
              <a:schemeClr val="accent1">
                <a:lumMod val="40000"/>
                <a:lumOff val="60000"/>
              </a:schemeClr>
            </a:solidFill>
          </a:ln>
        </p:spPr>
        <p:txBody>
          <a:bodyPr>
            <a:spAutoFit/>
          </a:bodyPr>
          <a:lstStyle/>
          <a:p>
            <a:pPr marL="514350" indent="-514350">
              <a:buFont typeface="Wingdings" panose="05000000000000000000" pitchFamily="2" charset="2"/>
              <a:buChar char="ü"/>
              <a:defRPr/>
            </a:pPr>
            <a:r>
              <a:rPr lang="pt-BR" sz="3000" dirty="0">
                <a:solidFill>
                  <a:schemeClr val="accent1">
                    <a:lumMod val="75000"/>
                  </a:schemeClr>
                </a:solidFill>
                <a:latin typeface="+mn-lt"/>
              </a:rPr>
              <a:t>Nível hierárquico mais elevado</a:t>
            </a:r>
          </a:p>
        </p:txBody>
      </p:sp>
      <p:sp>
        <p:nvSpPr>
          <p:cNvPr id="14" name="CaixaDeTexto 13"/>
          <p:cNvSpPr txBox="1"/>
          <p:nvPr/>
        </p:nvSpPr>
        <p:spPr>
          <a:xfrm>
            <a:off x="6145213" y="7043738"/>
            <a:ext cx="4962525" cy="1014412"/>
          </a:xfrm>
          <a:prstGeom prst="rect">
            <a:avLst/>
          </a:prstGeom>
          <a:noFill/>
          <a:ln>
            <a:solidFill>
              <a:schemeClr val="accent1">
                <a:lumMod val="40000"/>
                <a:lumOff val="60000"/>
              </a:schemeClr>
            </a:solidFill>
          </a:ln>
        </p:spPr>
        <p:txBody>
          <a:bodyPr>
            <a:spAutoFit/>
          </a:bodyPr>
          <a:lstStyle/>
          <a:p>
            <a:pPr marL="514350" indent="-514350">
              <a:buFont typeface="Wingdings" panose="05000000000000000000" pitchFamily="2" charset="2"/>
              <a:buChar char="ü"/>
              <a:defRPr/>
            </a:pPr>
            <a:r>
              <a:rPr lang="pt-BR" sz="3000" dirty="0">
                <a:solidFill>
                  <a:schemeClr val="accent1">
                    <a:lumMod val="75000"/>
                  </a:schemeClr>
                </a:solidFill>
                <a:latin typeface="+mn-lt"/>
              </a:rPr>
              <a:t>Discussão: acúmulo de funções</a:t>
            </a:r>
          </a:p>
        </p:txBody>
      </p:sp>
      <p:sp>
        <p:nvSpPr>
          <p:cNvPr id="19" name="CaixaDeTexto 18"/>
          <p:cNvSpPr txBox="1"/>
          <p:nvPr/>
        </p:nvSpPr>
        <p:spPr>
          <a:xfrm>
            <a:off x="6145213" y="5287963"/>
            <a:ext cx="5076825" cy="1014412"/>
          </a:xfrm>
          <a:prstGeom prst="rect">
            <a:avLst/>
          </a:prstGeom>
          <a:noFill/>
          <a:ln>
            <a:solidFill>
              <a:schemeClr val="accent1">
                <a:lumMod val="40000"/>
                <a:lumOff val="60000"/>
              </a:schemeClr>
            </a:solidFill>
          </a:ln>
        </p:spPr>
        <p:txBody>
          <a:bodyPr>
            <a:spAutoFit/>
          </a:bodyPr>
          <a:lstStyle/>
          <a:p>
            <a:pPr marL="514350" indent="-514350" algn="ctr">
              <a:buFont typeface="Wingdings" panose="05000000000000000000" pitchFamily="2" charset="2"/>
              <a:buChar char="ü"/>
              <a:defRPr/>
            </a:pPr>
            <a:r>
              <a:rPr lang="pt-BR" sz="3000" dirty="0">
                <a:solidFill>
                  <a:schemeClr val="accent1">
                    <a:lumMod val="75000"/>
                  </a:schemeClr>
                </a:solidFill>
                <a:latin typeface="+mn-lt"/>
              </a:rPr>
              <a:t>Comitê de </a:t>
            </a:r>
            <a:r>
              <a:rPr lang="pt-BR" sz="3000" dirty="0" err="1">
                <a:solidFill>
                  <a:schemeClr val="accent1">
                    <a:lumMod val="75000"/>
                  </a:schemeClr>
                </a:solidFill>
                <a:latin typeface="+mn-lt"/>
              </a:rPr>
              <a:t>compliance</a:t>
            </a:r>
            <a:r>
              <a:rPr lang="pt-BR" sz="3000" dirty="0">
                <a:solidFill>
                  <a:schemeClr val="accent1">
                    <a:lumMod val="75000"/>
                  </a:schemeClr>
                </a:solidFill>
                <a:latin typeface="+mn-lt"/>
              </a:rPr>
              <a:t> : </a:t>
            </a:r>
          </a:p>
          <a:p>
            <a:pPr algn="ctr">
              <a:defRPr/>
            </a:pPr>
            <a:r>
              <a:rPr lang="pt-BR" sz="3000" dirty="0">
                <a:solidFill>
                  <a:schemeClr val="accent1">
                    <a:lumMod val="75000"/>
                  </a:schemeClr>
                </a:solidFill>
                <a:latin typeface="+mn-lt"/>
              </a:rPr>
              <a:t>Global e regional</a:t>
            </a:r>
          </a:p>
        </p:txBody>
      </p:sp>
      <p:sp>
        <p:nvSpPr>
          <p:cNvPr id="8" name="CaixaDeTexto 7"/>
          <p:cNvSpPr txBox="1"/>
          <p:nvPr/>
        </p:nvSpPr>
        <p:spPr>
          <a:xfrm>
            <a:off x="520700" y="327025"/>
            <a:ext cx="9359900" cy="715963"/>
          </a:xfrm>
          <a:prstGeom prst="rect">
            <a:avLst/>
          </a:prstGeom>
          <a:noFill/>
        </p:spPr>
        <p:txBody>
          <a:bodyPr>
            <a:spAutoFit/>
          </a:bodyPr>
          <a:lstStyle/>
          <a:p>
            <a:pPr eaLnBrk="1" hangingPunct="1">
              <a:spcBef>
                <a:spcPts val="0"/>
              </a:spcBef>
              <a:buSzPct val="100000"/>
              <a:buFont typeface="+mj-lt"/>
              <a:buNone/>
              <a:defRPr/>
            </a:pPr>
            <a:r>
              <a:rPr lang="pt-BR" sz="4050" b="1" dirty="0">
                <a:solidFill>
                  <a:srgbClr val="69ADE7"/>
                </a:solidFill>
                <a:latin typeface="Calibri"/>
              </a:rPr>
              <a:t>Envolvimento da Alta Gestão</a:t>
            </a:r>
          </a:p>
        </p:txBody>
      </p:sp>
      <p:sp>
        <p:nvSpPr>
          <p:cNvPr id="2" name="Retângulo: Cantos Arredondados 1"/>
          <p:cNvSpPr/>
          <p:nvPr/>
        </p:nvSpPr>
        <p:spPr>
          <a:xfrm>
            <a:off x="6048375" y="1903413"/>
            <a:ext cx="5634038" cy="7056437"/>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sultado de imagem para TIME FISCALIZADOR COMPLIANCE"/>
          <p:cNvPicPr>
            <a:picLocks noChangeAspect="1" noChangeArrowheads="1"/>
          </p:cNvPicPr>
          <p:nvPr/>
        </p:nvPicPr>
        <p:blipFill rotWithShape="1">
          <a:blip r:embed="rId2">
            <a:duotone>
              <a:schemeClr val="accent1">
                <a:shade val="45000"/>
                <a:satMod val="135000"/>
              </a:schemeClr>
              <a:prstClr val="white"/>
            </a:duotone>
          </a:blip>
          <a:srcRect t="12647" b="14764"/>
          <a:stretch/>
        </p:blipFill>
        <p:spPr bwMode="auto">
          <a:xfrm>
            <a:off x="1673424" y="2188138"/>
            <a:ext cx="9858375" cy="3335276"/>
          </a:xfrm>
          <a:prstGeom prst="ellipse">
            <a:avLst/>
          </a:prstGeom>
          <a:noFill/>
        </p:spPr>
      </p:pic>
      <p:sp>
        <p:nvSpPr>
          <p:cNvPr id="11" name="CaixaDeTexto 10"/>
          <p:cNvSpPr txBox="1"/>
          <p:nvPr/>
        </p:nvSpPr>
        <p:spPr>
          <a:xfrm>
            <a:off x="2178050" y="6672263"/>
            <a:ext cx="6796088" cy="554037"/>
          </a:xfrm>
          <a:prstGeom prst="rect">
            <a:avLst/>
          </a:prstGeom>
          <a:noFill/>
        </p:spPr>
        <p:txBody>
          <a:bodyPr wrap="none">
            <a:spAutoFit/>
          </a:bodyPr>
          <a:lstStyle/>
          <a:p>
            <a:pPr marL="514350" indent="-514350">
              <a:buFont typeface="Wingdings" panose="05000000000000000000" pitchFamily="2" charset="2"/>
              <a:buChar char="ü"/>
              <a:defRPr/>
            </a:pPr>
            <a:r>
              <a:rPr lang="pt-BR" sz="3000" dirty="0">
                <a:solidFill>
                  <a:schemeClr val="accent1">
                    <a:lumMod val="75000"/>
                  </a:schemeClr>
                </a:solidFill>
                <a:latin typeface="+mn-lt"/>
              </a:rPr>
              <a:t>Participação de todos (</a:t>
            </a:r>
            <a:r>
              <a:rPr lang="pt-BR" sz="3000" dirty="0" err="1">
                <a:solidFill>
                  <a:schemeClr val="accent1">
                    <a:lumMod val="75000"/>
                  </a:schemeClr>
                </a:solidFill>
                <a:latin typeface="+mn-lt"/>
              </a:rPr>
              <a:t>tranversalidade</a:t>
            </a:r>
            <a:r>
              <a:rPr lang="pt-BR" sz="3000" dirty="0">
                <a:solidFill>
                  <a:schemeClr val="accent1">
                    <a:lumMod val="75000"/>
                  </a:schemeClr>
                </a:solidFill>
                <a:latin typeface="+mn-lt"/>
              </a:rPr>
              <a:t>)</a:t>
            </a:r>
          </a:p>
        </p:txBody>
      </p:sp>
      <p:sp>
        <p:nvSpPr>
          <p:cNvPr id="12" name="CaixaDeTexto 11"/>
          <p:cNvSpPr txBox="1"/>
          <p:nvPr/>
        </p:nvSpPr>
        <p:spPr>
          <a:xfrm>
            <a:off x="2203450" y="7831138"/>
            <a:ext cx="7723188" cy="554037"/>
          </a:xfrm>
          <a:prstGeom prst="rect">
            <a:avLst/>
          </a:prstGeom>
          <a:noFill/>
        </p:spPr>
        <p:txBody>
          <a:bodyPr wrap="none">
            <a:spAutoFit/>
          </a:bodyPr>
          <a:lstStyle/>
          <a:p>
            <a:pPr marL="514350" indent="-514350">
              <a:buFont typeface="Wingdings" panose="05000000000000000000" pitchFamily="2" charset="2"/>
              <a:buChar char="ü"/>
              <a:defRPr/>
            </a:pPr>
            <a:r>
              <a:rPr lang="pt-BR" sz="3000" dirty="0">
                <a:solidFill>
                  <a:schemeClr val="accent1">
                    <a:lumMod val="75000"/>
                  </a:schemeClr>
                </a:solidFill>
                <a:latin typeface="+mn-lt"/>
              </a:rPr>
              <a:t>“Abrir portas” – identificador das fragilidades</a:t>
            </a:r>
          </a:p>
        </p:txBody>
      </p:sp>
      <p:sp>
        <p:nvSpPr>
          <p:cNvPr id="6" name="CaixaDeTexto 5"/>
          <p:cNvSpPr txBox="1"/>
          <p:nvPr/>
        </p:nvSpPr>
        <p:spPr>
          <a:xfrm>
            <a:off x="533400" y="323850"/>
            <a:ext cx="9359900" cy="715963"/>
          </a:xfrm>
          <a:prstGeom prst="rect">
            <a:avLst/>
          </a:prstGeom>
          <a:noFill/>
        </p:spPr>
        <p:txBody>
          <a:bodyPr>
            <a:spAutoFit/>
          </a:bodyPr>
          <a:lstStyle/>
          <a:p>
            <a:pPr eaLnBrk="1" hangingPunct="1">
              <a:spcBef>
                <a:spcPts val="0"/>
              </a:spcBef>
              <a:buSzPct val="100000"/>
              <a:buFont typeface="+mj-lt"/>
              <a:buNone/>
              <a:defRPr/>
            </a:pPr>
            <a:r>
              <a:rPr lang="pt-BR" sz="4050" b="1" dirty="0">
                <a:solidFill>
                  <a:srgbClr val="69ADE7"/>
                </a:solidFill>
                <a:latin typeface="Calibri"/>
              </a:rPr>
              <a:t>Eleger um Time Fiscalizador</a:t>
            </a: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Resultado de imagem para ANÃLISE DO PERFIL DE RISCO"/>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0" y="2239184"/>
            <a:ext cx="10377143" cy="8047816"/>
          </a:xfrm>
          <a:prstGeom prst="rtTriangle">
            <a:avLst/>
          </a:prstGeom>
          <a:noFill/>
        </p:spPr>
      </p:pic>
      <p:sp>
        <p:nvSpPr>
          <p:cNvPr id="11" name="CaixaDeTexto 10"/>
          <p:cNvSpPr txBox="1"/>
          <p:nvPr/>
        </p:nvSpPr>
        <p:spPr>
          <a:xfrm>
            <a:off x="2857500" y="1912938"/>
            <a:ext cx="6851650" cy="554037"/>
          </a:xfrm>
          <a:prstGeom prst="rect">
            <a:avLst/>
          </a:prstGeom>
          <a:noFill/>
          <a:ln>
            <a:solidFill>
              <a:schemeClr val="accent1">
                <a:lumMod val="40000"/>
                <a:lumOff val="60000"/>
              </a:schemeClr>
            </a:solidFill>
          </a:ln>
        </p:spPr>
        <p:txBody>
          <a:bodyPr wrap="none">
            <a:spAutoFit/>
          </a:bodyPr>
          <a:lstStyle/>
          <a:p>
            <a:pPr marL="514350" indent="-514350">
              <a:buFont typeface="Wingdings" panose="05000000000000000000" pitchFamily="2" charset="2"/>
              <a:buChar char="ü"/>
              <a:defRPr/>
            </a:pPr>
            <a:r>
              <a:rPr lang="pt-BR" sz="3000" dirty="0">
                <a:solidFill>
                  <a:schemeClr val="accent1">
                    <a:lumMod val="75000"/>
                  </a:schemeClr>
                </a:solidFill>
                <a:latin typeface="+mn-lt"/>
              </a:rPr>
              <a:t>Precede à implementação do programa</a:t>
            </a:r>
          </a:p>
        </p:txBody>
      </p:sp>
      <p:sp>
        <p:nvSpPr>
          <p:cNvPr id="12" name="CaixaDeTexto 11"/>
          <p:cNvSpPr txBox="1"/>
          <p:nvPr/>
        </p:nvSpPr>
        <p:spPr>
          <a:xfrm>
            <a:off x="2857500" y="2632075"/>
            <a:ext cx="8001000" cy="554038"/>
          </a:xfrm>
          <a:prstGeom prst="rect">
            <a:avLst/>
          </a:prstGeom>
          <a:noFill/>
          <a:ln>
            <a:solidFill>
              <a:schemeClr val="accent1">
                <a:lumMod val="40000"/>
                <a:lumOff val="60000"/>
              </a:schemeClr>
            </a:solidFill>
          </a:ln>
        </p:spPr>
        <p:txBody>
          <a:bodyPr>
            <a:spAutoFit/>
          </a:bodyPr>
          <a:lstStyle/>
          <a:p>
            <a:pPr marL="514350" indent="-514350">
              <a:buFont typeface="Wingdings" panose="05000000000000000000" pitchFamily="2" charset="2"/>
              <a:buChar char="ü"/>
              <a:defRPr/>
            </a:pPr>
            <a:r>
              <a:rPr lang="pt-BR" sz="3000" dirty="0">
                <a:solidFill>
                  <a:schemeClr val="accent1">
                    <a:lumMod val="75000"/>
                  </a:schemeClr>
                </a:solidFill>
                <a:latin typeface="+mn-lt"/>
              </a:rPr>
              <a:t>Avaliação específica dos riscos :</a:t>
            </a:r>
          </a:p>
        </p:txBody>
      </p:sp>
      <p:sp>
        <p:nvSpPr>
          <p:cNvPr id="15" name="CaixaDeTexto 14"/>
          <p:cNvSpPr txBox="1"/>
          <p:nvPr/>
        </p:nvSpPr>
        <p:spPr>
          <a:xfrm>
            <a:off x="5241925" y="3287713"/>
            <a:ext cx="7412038" cy="3324225"/>
          </a:xfrm>
          <a:prstGeom prst="rect">
            <a:avLst/>
          </a:prstGeom>
          <a:noFill/>
          <a:ln>
            <a:solidFill>
              <a:schemeClr val="accent1">
                <a:lumMod val="40000"/>
                <a:lumOff val="60000"/>
              </a:schemeClr>
            </a:solidFill>
          </a:ln>
        </p:spPr>
        <p:txBody>
          <a:bodyPr>
            <a:spAutoFit/>
          </a:bodyPr>
          <a:lstStyle/>
          <a:p>
            <a:pPr marL="514350" indent="-514350">
              <a:buFont typeface="Wingdings" panose="05000000000000000000" pitchFamily="2" charset="2"/>
              <a:buChar char="§"/>
              <a:defRPr/>
            </a:pPr>
            <a:r>
              <a:rPr lang="pt-BR" sz="3000" dirty="0">
                <a:solidFill>
                  <a:schemeClr val="accent1">
                    <a:lumMod val="75000"/>
                  </a:schemeClr>
                </a:solidFill>
                <a:latin typeface="+mn-lt"/>
              </a:rPr>
              <a:t>Porte da empresa</a:t>
            </a:r>
          </a:p>
          <a:p>
            <a:pPr marL="514350" indent="-514350">
              <a:buFont typeface="Wingdings" panose="05000000000000000000" pitchFamily="2" charset="2"/>
              <a:buChar char="§"/>
              <a:defRPr/>
            </a:pPr>
            <a:r>
              <a:rPr lang="pt-BR" sz="3000" dirty="0">
                <a:solidFill>
                  <a:schemeClr val="accent1">
                    <a:lumMod val="75000"/>
                  </a:schemeClr>
                </a:solidFill>
                <a:latin typeface="+mn-lt"/>
              </a:rPr>
              <a:t>Estrutura de Governança</a:t>
            </a:r>
          </a:p>
          <a:p>
            <a:pPr marL="514350" indent="-514350">
              <a:buFont typeface="Wingdings" panose="05000000000000000000" pitchFamily="2" charset="2"/>
              <a:buChar char="§"/>
              <a:defRPr/>
            </a:pPr>
            <a:r>
              <a:rPr lang="pt-BR" sz="3000" dirty="0">
                <a:solidFill>
                  <a:schemeClr val="accent1">
                    <a:lumMod val="75000"/>
                  </a:schemeClr>
                </a:solidFill>
                <a:latin typeface="+mn-lt"/>
              </a:rPr>
              <a:t>Mercado de atuação</a:t>
            </a:r>
          </a:p>
          <a:p>
            <a:pPr marL="514350" indent="-514350">
              <a:buFont typeface="Wingdings" panose="05000000000000000000" pitchFamily="2" charset="2"/>
              <a:buChar char="§"/>
              <a:defRPr/>
            </a:pPr>
            <a:r>
              <a:rPr lang="pt-BR" sz="3000" dirty="0">
                <a:solidFill>
                  <a:schemeClr val="accent1">
                    <a:lumMod val="75000"/>
                  </a:schemeClr>
                </a:solidFill>
                <a:latin typeface="+mn-lt"/>
              </a:rPr>
              <a:t>Estratégia Comercial</a:t>
            </a:r>
          </a:p>
          <a:p>
            <a:pPr marL="514350" indent="-514350">
              <a:buFont typeface="Wingdings" panose="05000000000000000000" pitchFamily="2" charset="2"/>
              <a:buChar char="§"/>
              <a:defRPr/>
            </a:pPr>
            <a:r>
              <a:rPr lang="pt-BR" sz="3000" dirty="0">
                <a:solidFill>
                  <a:schemeClr val="accent1">
                    <a:lumMod val="75000"/>
                  </a:schemeClr>
                </a:solidFill>
                <a:latin typeface="+mn-lt"/>
              </a:rPr>
              <a:t>Nível controles internos e mapa processos</a:t>
            </a:r>
          </a:p>
          <a:p>
            <a:pPr marL="514350" indent="-514350">
              <a:buFont typeface="Wingdings" panose="05000000000000000000" pitchFamily="2" charset="2"/>
              <a:buChar char="§"/>
              <a:defRPr/>
            </a:pPr>
            <a:r>
              <a:rPr lang="pt-BR" sz="3000" dirty="0">
                <a:solidFill>
                  <a:schemeClr val="accent1">
                    <a:lumMod val="75000"/>
                  </a:schemeClr>
                </a:solidFill>
                <a:latin typeface="+mn-lt"/>
              </a:rPr>
              <a:t>Históricos de contingências </a:t>
            </a:r>
          </a:p>
          <a:p>
            <a:pPr marL="514350" indent="-514350">
              <a:buFont typeface="Wingdings" panose="05000000000000000000" pitchFamily="2" charset="2"/>
              <a:buChar char="§"/>
              <a:defRPr/>
            </a:pPr>
            <a:r>
              <a:rPr lang="pt-BR" sz="3000" dirty="0">
                <a:solidFill>
                  <a:schemeClr val="accent1">
                    <a:lumMod val="75000"/>
                  </a:schemeClr>
                </a:solidFill>
                <a:latin typeface="+mn-lt"/>
              </a:rPr>
              <a:t>Existência de estrutura regulatória</a:t>
            </a:r>
          </a:p>
        </p:txBody>
      </p:sp>
      <p:sp>
        <p:nvSpPr>
          <p:cNvPr id="7" name="CaixaDeTexto 6"/>
          <p:cNvSpPr txBox="1"/>
          <p:nvPr/>
        </p:nvSpPr>
        <p:spPr>
          <a:xfrm>
            <a:off x="533400" y="323850"/>
            <a:ext cx="9359900" cy="715963"/>
          </a:xfrm>
          <a:prstGeom prst="rect">
            <a:avLst/>
          </a:prstGeom>
          <a:noFill/>
        </p:spPr>
        <p:txBody>
          <a:bodyPr>
            <a:spAutoFit/>
          </a:bodyPr>
          <a:lstStyle/>
          <a:p>
            <a:pPr eaLnBrk="1" hangingPunct="1">
              <a:spcBef>
                <a:spcPts val="0"/>
              </a:spcBef>
              <a:buSzPct val="100000"/>
              <a:buFont typeface="+mj-lt"/>
              <a:buNone/>
              <a:defRPr/>
            </a:pPr>
            <a:r>
              <a:rPr lang="pt-BR" sz="4050" b="1" dirty="0">
                <a:solidFill>
                  <a:srgbClr val="69ADE7"/>
                </a:solidFill>
                <a:latin typeface="Calibri"/>
              </a:rPr>
              <a:t>Análise de Perfil e Riscos</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p:cNvSpPr/>
          <p:nvPr/>
        </p:nvSpPr>
        <p:spPr>
          <a:xfrm rot="16200000">
            <a:off x="-639763" y="3197226"/>
            <a:ext cx="3654425" cy="1016000"/>
          </a:xfrm>
          <a:prstGeom prst="rect">
            <a:avLst/>
          </a:prstGeom>
          <a:solidFill>
            <a:schemeClr val="accent1">
              <a:lumMod val="40000"/>
              <a:lumOff val="60000"/>
            </a:schemeClr>
          </a:solidFill>
          <a:ln>
            <a:solidFill>
              <a:schemeClr val="accent1">
                <a:lumMod val="40000"/>
                <a:lumOff val="60000"/>
              </a:schemeClr>
            </a:solidFill>
          </a:ln>
        </p:spPr>
        <p:txBody>
          <a:bodyPr wrap="none">
            <a:spAutoFit/>
          </a:bodyPr>
          <a:lstStyle/>
          <a:p>
            <a:pPr marL="321469" indent="-321469">
              <a:buFont typeface="Wingdings" panose="05000000000000000000" pitchFamily="2" charset="2"/>
              <a:buChar char="ü"/>
              <a:defRPr/>
            </a:pPr>
            <a:r>
              <a:rPr lang="pt-BR" sz="3000" dirty="0">
                <a:solidFill>
                  <a:schemeClr val="accent1">
                    <a:lumMod val="75000"/>
                  </a:schemeClr>
                </a:solidFill>
                <a:latin typeface="+mn-lt"/>
              </a:rPr>
              <a:t>CÓDIGO DE ÉTICA E </a:t>
            </a:r>
          </a:p>
          <a:p>
            <a:pPr algn="ctr">
              <a:defRPr/>
            </a:pPr>
            <a:r>
              <a:rPr lang="pt-BR" sz="3000" dirty="0">
                <a:solidFill>
                  <a:schemeClr val="accent1">
                    <a:lumMod val="75000"/>
                  </a:schemeClr>
                </a:solidFill>
                <a:latin typeface="+mn-lt"/>
              </a:rPr>
              <a:t>DE CONDUTA</a:t>
            </a:r>
          </a:p>
        </p:txBody>
      </p:sp>
      <p:sp>
        <p:nvSpPr>
          <p:cNvPr id="5" name="CaixaDeTexto 4"/>
          <p:cNvSpPr txBox="1"/>
          <p:nvPr/>
        </p:nvSpPr>
        <p:spPr>
          <a:xfrm>
            <a:off x="2033588" y="1885950"/>
            <a:ext cx="11002962" cy="554038"/>
          </a:xfrm>
          <a:prstGeom prst="rect">
            <a:avLst/>
          </a:prstGeom>
          <a:noFill/>
          <a:ln>
            <a:solidFill>
              <a:schemeClr val="accent1">
                <a:lumMod val="40000"/>
                <a:lumOff val="60000"/>
              </a:schemeClr>
            </a:solidFill>
          </a:ln>
        </p:spPr>
        <p:txBody>
          <a:bodyPr>
            <a:spAutoFit/>
          </a:bodyPr>
          <a:lstStyle/>
          <a:p>
            <a:pPr marL="385763" indent="-385763">
              <a:buFont typeface="Arial" panose="020B0604020202020204" pitchFamily="34" charset="0"/>
              <a:buChar char="•"/>
              <a:defRPr/>
            </a:pPr>
            <a:r>
              <a:rPr lang="pt-BR" sz="3000" dirty="0">
                <a:solidFill>
                  <a:schemeClr val="accent1">
                    <a:lumMod val="75000"/>
                  </a:schemeClr>
                </a:solidFill>
                <a:latin typeface="+mn-lt"/>
              </a:rPr>
              <a:t>Documento-mestre para as demais normas da empresa</a:t>
            </a:r>
          </a:p>
        </p:txBody>
      </p:sp>
      <p:sp>
        <p:nvSpPr>
          <p:cNvPr id="14" name="CaixaDeTexto 13"/>
          <p:cNvSpPr txBox="1"/>
          <p:nvPr/>
        </p:nvSpPr>
        <p:spPr>
          <a:xfrm>
            <a:off x="2032000" y="2628900"/>
            <a:ext cx="10982325" cy="1016000"/>
          </a:xfrm>
          <a:prstGeom prst="rect">
            <a:avLst/>
          </a:prstGeom>
          <a:noFill/>
          <a:ln>
            <a:solidFill>
              <a:schemeClr val="accent1">
                <a:lumMod val="40000"/>
                <a:lumOff val="60000"/>
              </a:schemeClr>
            </a:solidFill>
          </a:ln>
        </p:spPr>
        <p:txBody>
          <a:bodyPr>
            <a:spAutoFit/>
          </a:bodyPr>
          <a:lstStyle/>
          <a:p>
            <a:pPr marL="385763" indent="-385763" algn="just">
              <a:buFont typeface="Arial" panose="020B0604020202020204" pitchFamily="34" charset="0"/>
              <a:buChar char="•"/>
              <a:defRPr/>
            </a:pPr>
            <a:r>
              <a:rPr lang="pt-BR" sz="3000" dirty="0">
                <a:solidFill>
                  <a:schemeClr val="accent1">
                    <a:lumMod val="75000"/>
                  </a:schemeClr>
                </a:solidFill>
                <a:latin typeface="+mn-lt"/>
              </a:rPr>
              <a:t>Princípios, valores éticos, missão, visão  e papel da empresa na comunidade</a:t>
            </a:r>
          </a:p>
        </p:txBody>
      </p:sp>
      <p:sp>
        <p:nvSpPr>
          <p:cNvPr id="17" name="CaixaDeTexto 16"/>
          <p:cNvSpPr txBox="1"/>
          <p:nvPr/>
        </p:nvSpPr>
        <p:spPr>
          <a:xfrm>
            <a:off x="2011363" y="3846513"/>
            <a:ext cx="11002962" cy="554037"/>
          </a:xfrm>
          <a:prstGeom prst="rect">
            <a:avLst/>
          </a:prstGeom>
          <a:noFill/>
          <a:ln>
            <a:solidFill>
              <a:schemeClr val="accent1">
                <a:lumMod val="40000"/>
                <a:lumOff val="60000"/>
              </a:schemeClr>
            </a:solidFill>
          </a:ln>
        </p:spPr>
        <p:txBody>
          <a:bodyPr>
            <a:spAutoFit/>
          </a:bodyPr>
          <a:lstStyle/>
          <a:p>
            <a:pPr marL="385763" indent="-385763" algn="just">
              <a:buFont typeface="Arial" panose="020B0604020202020204" pitchFamily="34" charset="0"/>
              <a:buChar char="•"/>
              <a:defRPr/>
            </a:pPr>
            <a:r>
              <a:rPr lang="pt-BR" sz="3000" dirty="0">
                <a:solidFill>
                  <a:schemeClr val="accent1">
                    <a:lumMod val="75000"/>
                  </a:schemeClr>
                </a:solidFill>
                <a:latin typeface="+mn-lt"/>
              </a:rPr>
              <a:t>Regras claras, objetivas , texto com perguntas e respostas</a:t>
            </a:r>
          </a:p>
        </p:txBody>
      </p:sp>
      <p:sp>
        <p:nvSpPr>
          <p:cNvPr id="18" name="CaixaDeTexto 17"/>
          <p:cNvSpPr txBox="1"/>
          <p:nvPr/>
        </p:nvSpPr>
        <p:spPr>
          <a:xfrm rot="16200000">
            <a:off x="-554831" y="7771607"/>
            <a:ext cx="3538537" cy="1016000"/>
          </a:xfrm>
          <a:prstGeom prst="rect">
            <a:avLst/>
          </a:prstGeom>
          <a:solidFill>
            <a:schemeClr val="accent1">
              <a:lumMod val="40000"/>
              <a:lumOff val="60000"/>
            </a:schemeClr>
          </a:solidFill>
          <a:ln>
            <a:solidFill>
              <a:schemeClr val="accent1">
                <a:lumMod val="40000"/>
                <a:lumOff val="60000"/>
              </a:schemeClr>
            </a:solidFill>
          </a:ln>
        </p:spPr>
        <p:txBody>
          <a:bodyPr>
            <a:spAutoFit/>
          </a:bodyPr>
          <a:lstStyle/>
          <a:p>
            <a:pPr marL="457200" indent="-457200" algn="ctr">
              <a:buFont typeface="Wingdings" panose="05000000000000000000" pitchFamily="2" charset="2"/>
              <a:buChar char="ü"/>
              <a:defRPr/>
            </a:pPr>
            <a:r>
              <a:rPr lang="pt-BR" sz="3000" dirty="0">
                <a:solidFill>
                  <a:schemeClr val="accent1">
                    <a:lumMod val="75000"/>
                  </a:schemeClr>
                </a:solidFill>
                <a:latin typeface="+mn-lt"/>
              </a:rPr>
              <a:t>CANAL </a:t>
            </a:r>
          </a:p>
          <a:p>
            <a:pPr algn="ctr">
              <a:defRPr/>
            </a:pPr>
            <a:r>
              <a:rPr lang="pt-BR" sz="3000" dirty="0">
                <a:solidFill>
                  <a:schemeClr val="accent1">
                    <a:lumMod val="75000"/>
                  </a:schemeClr>
                </a:solidFill>
                <a:latin typeface="+mn-lt"/>
              </a:rPr>
              <a:t>DE DENÚNCIA</a:t>
            </a:r>
          </a:p>
        </p:txBody>
      </p:sp>
      <p:sp>
        <p:nvSpPr>
          <p:cNvPr id="19" name="CaixaDeTexto 18"/>
          <p:cNvSpPr txBox="1"/>
          <p:nvPr/>
        </p:nvSpPr>
        <p:spPr>
          <a:xfrm>
            <a:off x="2127250" y="6510338"/>
            <a:ext cx="10863263" cy="554037"/>
          </a:xfrm>
          <a:prstGeom prst="rect">
            <a:avLst/>
          </a:prstGeom>
          <a:noFill/>
          <a:ln>
            <a:solidFill>
              <a:schemeClr val="accent1">
                <a:lumMod val="40000"/>
                <a:lumOff val="60000"/>
              </a:schemeClr>
            </a:solidFill>
          </a:ln>
        </p:spPr>
        <p:txBody>
          <a:bodyPr>
            <a:spAutoFit/>
          </a:bodyPr>
          <a:lstStyle/>
          <a:p>
            <a:pPr marL="385763" indent="-385763">
              <a:buFont typeface="Arial" panose="020B0604020202020204" pitchFamily="34" charset="0"/>
              <a:buChar char="•"/>
              <a:defRPr/>
            </a:pPr>
            <a:r>
              <a:rPr lang="pt-BR" sz="3000" dirty="0">
                <a:solidFill>
                  <a:schemeClr val="accent1">
                    <a:lumMod val="75000"/>
                  </a:schemeClr>
                </a:solidFill>
                <a:latin typeface="+mn-lt"/>
              </a:rPr>
              <a:t>Proibição de retaliação aos denunciantes</a:t>
            </a:r>
          </a:p>
        </p:txBody>
      </p:sp>
      <p:sp>
        <p:nvSpPr>
          <p:cNvPr id="20" name="CaixaDeTexto 19"/>
          <p:cNvSpPr txBox="1"/>
          <p:nvPr/>
        </p:nvSpPr>
        <p:spPr>
          <a:xfrm>
            <a:off x="2005013" y="4684713"/>
            <a:ext cx="11052175" cy="554037"/>
          </a:xfrm>
          <a:prstGeom prst="rect">
            <a:avLst/>
          </a:prstGeom>
          <a:noFill/>
          <a:ln>
            <a:solidFill>
              <a:schemeClr val="accent1">
                <a:lumMod val="40000"/>
                <a:lumOff val="60000"/>
              </a:schemeClr>
            </a:solidFill>
          </a:ln>
        </p:spPr>
        <p:txBody>
          <a:bodyPr>
            <a:spAutoFit/>
          </a:bodyPr>
          <a:lstStyle/>
          <a:p>
            <a:pPr marL="385763" indent="-385763" algn="just">
              <a:buFont typeface="Arial" panose="020B0604020202020204" pitchFamily="34" charset="0"/>
              <a:buChar char="•"/>
              <a:defRPr/>
            </a:pPr>
            <a:r>
              <a:rPr lang="pt-BR" sz="3000" dirty="0">
                <a:solidFill>
                  <a:schemeClr val="accent1">
                    <a:lumMod val="75000"/>
                  </a:schemeClr>
                </a:solidFill>
                <a:latin typeface="+mn-lt"/>
              </a:rPr>
              <a:t>Previsão de medidas disciplinares para as transgressões</a:t>
            </a:r>
          </a:p>
        </p:txBody>
      </p:sp>
      <p:sp>
        <p:nvSpPr>
          <p:cNvPr id="13" name="CaixaDeTexto 12"/>
          <p:cNvSpPr txBox="1"/>
          <p:nvPr/>
        </p:nvSpPr>
        <p:spPr>
          <a:xfrm>
            <a:off x="533400" y="323850"/>
            <a:ext cx="9359900" cy="715963"/>
          </a:xfrm>
          <a:prstGeom prst="rect">
            <a:avLst/>
          </a:prstGeom>
          <a:noFill/>
        </p:spPr>
        <p:txBody>
          <a:bodyPr>
            <a:spAutoFit/>
          </a:bodyPr>
          <a:lstStyle/>
          <a:p>
            <a:pPr eaLnBrk="1" hangingPunct="1">
              <a:spcBef>
                <a:spcPts val="0"/>
              </a:spcBef>
              <a:buSzPct val="100000"/>
              <a:buFont typeface="+mj-lt"/>
              <a:buNone/>
              <a:defRPr/>
            </a:pPr>
            <a:r>
              <a:rPr lang="pt-BR" sz="4050" b="1" dirty="0">
                <a:solidFill>
                  <a:srgbClr val="69ADE7"/>
                </a:solidFill>
                <a:latin typeface="Calibri"/>
              </a:rPr>
              <a:t>REGRAS E INSTRUMENTOS REGULADORES</a:t>
            </a:r>
          </a:p>
        </p:txBody>
      </p:sp>
      <p:sp>
        <p:nvSpPr>
          <p:cNvPr id="3" name="CaixaDeTexto 2"/>
          <p:cNvSpPr txBox="1"/>
          <p:nvPr/>
        </p:nvSpPr>
        <p:spPr>
          <a:xfrm>
            <a:off x="2146300" y="7140575"/>
            <a:ext cx="10890250" cy="554038"/>
          </a:xfrm>
          <a:prstGeom prst="rect">
            <a:avLst/>
          </a:prstGeom>
          <a:noFill/>
          <a:ln>
            <a:solidFill>
              <a:schemeClr val="accent1">
                <a:lumMod val="40000"/>
                <a:lumOff val="60000"/>
              </a:schemeClr>
            </a:solidFill>
          </a:ln>
        </p:spPr>
        <p:txBody>
          <a:bodyPr>
            <a:spAutoFit/>
          </a:bodyPr>
          <a:lstStyle/>
          <a:p>
            <a:pPr marL="385763" indent="-385763">
              <a:buFont typeface="Arial" panose="020B0604020202020204" pitchFamily="34" charset="0"/>
              <a:buChar char="•"/>
              <a:defRPr/>
            </a:pPr>
            <a:r>
              <a:rPr lang="pt-BR" sz="3000" dirty="0">
                <a:solidFill>
                  <a:schemeClr val="accent1">
                    <a:lumMod val="75000"/>
                  </a:schemeClr>
                </a:solidFill>
                <a:latin typeface="+mn-lt"/>
              </a:rPr>
              <a:t>Diferentes meios de coletas de denúncia</a:t>
            </a:r>
          </a:p>
        </p:txBody>
      </p:sp>
      <p:sp>
        <p:nvSpPr>
          <p:cNvPr id="8" name="CaixaDeTexto 7"/>
          <p:cNvSpPr txBox="1"/>
          <p:nvPr/>
        </p:nvSpPr>
        <p:spPr>
          <a:xfrm>
            <a:off x="2124075" y="7761288"/>
            <a:ext cx="10910888" cy="554037"/>
          </a:xfrm>
          <a:prstGeom prst="rect">
            <a:avLst/>
          </a:prstGeom>
          <a:noFill/>
          <a:ln>
            <a:solidFill>
              <a:schemeClr val="accent1">
                <a:lumMod val="40000"/>
                <a:lumOff val="60000"/>
              </a:schemeClr>
            </a:solidFill>
          </a:ln>
        </p:spPr>
        <p:txBody>
          <a:bodyPr>
            <a:spAutoFit/>
          </a:bodyPr>
          <a:lstStyle/>
          <a:p>
            <a:pPr marL="385763" indent="-385763">
              <a:buFont typeface="Arial" panose="020B0604020202020204" pitchFamily="34" charset="0"/>
              <a:buChar char="•"/>
              <a:defRPr/>
            </a:pPr>
            <a:r>
              <a:rPr lang="pt-BR" sz="3000" dirty="0">
                <a:solidFill>
                  <a:schemeClr val="accent1">
                    <a:lumMod val="75000"/>
                  </a:schemeClr>
                </a:solidFill>
                <a:latin typeface="+mn-lt"/>
              </a:rPr>
              <a:t>Acessível ao público interno e externo</a:t>
            </a:r>
          </a:p>
        </p:txBody>
      </p:sp>
      <p:sp>
        <p:nvSpPr>
          <p:cNvPr id="9" name="CaixaDeTexto 8"/>
          <p:cNvSpPr txBox="1"/>
          <p:nvPr/>
        </p:nvSpPr>
        <p:spPr>
          <a:xfrm>
            <a:off x="2124075" y="8380413"/>
            <a:ext cx="10910888" cy="554037"/>
          </a:xfrm>
          <a:prstGeom prst="rect">
            <a:avLst/>
          </a:prstGeom>
          <a:noFill/>
          <a:ln>
            <a:solidFill>
              <a:schemeClr val="accent1">
                <a:lumMod val="40000"/>
                <a:lumOff val="60000"/>
              </a:schemeClr>
            </a:solidFill>
          </a:ln>
        </p:spPr>
        <p:txBody>
          <a:bodyPr>
            <a:spAutoFit/>
          </a:bodyPr>
          <a:lstStyle/>
          <a:p>
            <a:pPr marL="385763" indent="-385763">
              <a:buFont typeface="Arial" panose="020B0604020202020204" pitchFamily="34" charset="0"/>
              <a:buChar char="•"/>
              <a:defRPr/>
            </a:pPr>
            <a:r>
              <a:rPr lang="pt-BR" sz="3000" dirty="0">
                <a:solidFill>
                  <a:schemeClr val="accent1">
                    <a:lumMod val="75000"/>
                  </a:schemeClr>
                </a:solidFill>
                <a:latin typeface="+mn-lt"/>
              </a:rPr>
              <a:t>Garantia de denúncia anônima</a:t>
            </a:r>
          </a:p>
        </p:txBody>
      </p:sp>
      <p:sp>
        <p:nvSpPr>
          <p:cNvPr id="10" name="CaixaDeTexto 9"/>
          <p:cNvSpPr txBox="1"/>
          <p:nvPr/>
        </p:nvSpPr>
        <p:spPr>
          <a:xfrm>
            <a:off x="2146300" y="9012238"/>
            <a:ext cx="10910888" cy="1014412"/>
          </a:xfrm>
          <a:prstGeom prst="rect">
            <a:avLst/>
          </a:prstGeom>
          <a:noFill/>
          <a:ln>
            <a:solidFill>
              <a:schemeClr val="accent1">
                <a:lumMod val="40000"/>
                <a:lumOff val="60000"/>
              </a:schemeClr>
            </a:solidFill>
          </a:ln>
        </p:spPr>
        <p:txBody>
          <a:bodyPr>
            <a:spAutoFit/>
          </a:bodyPr>
          <a:lstStyle/>
          <a:p>
            <a:pPr marL="385763" indent="-385763">
              <a:buFont typeface="Arial" panose="020B0604020202020204" pitchFamily="34" charset="0"/>
              <a:buChar char="•"/>
              <a:defRPr/>
            </a:pPr>
            <a:r>
              <a:rPr lang="pt-BR" sz="3000" dirty="0">
                <a:solidFill>
                  <a:schemeClr val="accent1">
                    <a:lumMod val="75000"/>
                  </a:schemeClr>
                </a:solidFill>
                <a:latin typeface="+mn-lt"/>
              </a:rPr>
              <a:t>O denunciante pode acompanhar os desdobramentos do que relatou</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7" grpId="0" animBg="1"/>
      <p:bldP spid="18" grpId="0" animBg="1"/>
      <p:bldP spid="19" grpId="0" animBg="1"/>
      <p:bldP spid="20" grpId="0" animBg="1"/>
      <p:bldP spid="3" grpId="0" animBg="1"/>
      <p:bldP spid="8" grpId="0" animBg="1"/>
      <p:bldP spid="9" grpId="0" animBg="1"/>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sultado de imagem para MONITORAMENTO CONTÃNUO COMPLIANCE"/>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49236" y="3597186"/>
            <a:ext cx="4907387" cy="4104456"/>
          </a:xfrm>
          <a:prstGeom prst="ellipse">
            <a:avLst/>
          </a:prstGeom>
          <a:noFill/>
        </p:spPr>
      </p:pic>
      <p:sp>
        <p:nvSpPr>
          <p:cNvPr id="12" name="CaixaDeTexto 11"/>
          <p:cNvSpPr txBox="1"/>
          <p:nvPr/>
        </p:nvSpPr>
        <p:spPr>
          <a:xfrm>
            <a:off x="5476875" y="3892550"/>
            <a:ext cx="6503988" cy="585788"/>
          </a:xfrm>
          <a:prstGeom prst="rect">
            <a:avLst/>
          </a:prstGeom>
          <a:noFill/>
          <a:ln>
            <a:solidFill>
              <a:schemeClr val="accent1">
                <a:lumMod val="40000"/>
                <a:lumOff val="60000"/>
              </a:schemeClr>
            </a:solidFill>
          </a:ln>
        </p:spPr>
        <p:txBody>
          <a:bodyPr>
            <a:spAutoFit/>
          </a:bodyPr>
          <a:lstStyle/>
          <a:p>
            <a:pPr marL="514350" indent="-514350">
              <a:buFont typeface="Wingdings" panose="05000000000000000000" pitchFamily="2" charset="2"/>
              <a:buChar char="ü"/>
              <a:defRPr/>
            </a:pPr>
            <a:r>
              <a:rPr lang="pt-BR" sz="3200" dirty="0">
                <a:solidFill>
                  <a:schemeClr val="accent1">
                    <a:lumMod val="75000"/>
                  </a:schemeClr>
                </a:solidFill>
                <a:latin typeface="+mn-lt"/>
              </a:rPr>
              <a:t>Auditorias internas e externas</a:t>
            </a:r>
          </a:p>
        </p:txBody>
      </p:sp>
      <p:sp>
        <p:nvSpPr>
          <p:cNvPr id="14" name="CaixaDeTexto 13"/>
          <p:cNvSpPr txBox="1"/>
          <p:nvPr/>
        </p:nvSpPr>
        <p:spPr>
          <a:xfrm>
            <a:off x="5422900" y="5064125"/>
            <a:ext cx="6513513" cy="585788"/>
          </a:xfrm>
          <a:prstGeom prst="rect">
            <a:avLst/>
          </a:prstGeom>
          <a:noFill/>
          <a:ln>
            <a:solidFill>
              <a:schemeClr val="accent1">
                <a:lumMod val="40000"/>
                <a:lumOff val="60000"/>
              </a:schemeClr>
            </a:solidFill>
          </a:ln>
        </p:spPr>
        <p:txBody>
          <a:bodyPr>
            <a:spAutoFit/>
          </a:bodyPr>
          <a:lstStyle/>
          <a:p>
            <a:pPr marL="514350" indent="-514350">
              <a:buFont typeface="Wingdings" panose="05000000000000000000" pitchFamily="2" charset="2"/>
              <a:buChar char="ü"/>
              <a:defRPr/>
            </a:pPr>
            <a:r>
              <a:rPr lang="pt-BR" sz="3200" dirty="0">
                <a:solidFill>
                  <a:schemeClr val="accent1">
                    <a:lumMod val="75000"/>
                  </a:schemeClr>
                </a:solidFill>
                <a:latin typeface="+mn-lt"/>
              </a:rPr>
              <a:t>Treinamento</a:t>
            </a:r>
          </a:p>
        </p:txBody>
      </p:sp>
      <p:sp>
        <p:nvSpPr>
          <p:cNvPr id="15" name="CaixaDeTexto 14"/>
          <p:cNvSpPr txBox="1"/>
          <p:nvPr/>
        </p:nvSpPr>
        <p:spPr>
          <a:xfrm>
            <a:off x="5499100" y="6145213"/>
            <a:ext cx="6472238" cy="1076325"/>
          </a:xfrm>
          <a:prstGeom prst="rect">
            <a:avLst/>
          </a:prstGeom>
          <a:noFill/>
          <a:ln>
            <a:solidFill>
              <a:schemeClr val="accent1">
                <a:lumMod val="40000"/>
                <a:lumOff val="60000"/>
              </a:schemeClr>
            </a:solidFill>
          </a:ln>
        </p:spPr>
        <p:txBody>
          <a:bodyPr>
            <a:spAutoFit/>
          </a:bodyPr>
          <a:lstStyle/>
          <a:p>
            <a:pPr marL="514350" indent="-514350" algn="ctr">
              <a:buFont typeface="Wingdings" panose="05000000000000000000" pitchFamily="2" charset="2"/>
              <a:buChar char="ü"/>
              <a:defRPr/>
            </a:pPr>
            <a:r>
              <a:rPr lang="pt-BR" sz="3200" dirty="0">
                <a:solidFill>
                  <a:schemeClr val="accent1">
                    <a:lumMod val="75000"/>
                  </a:schemeClr>
                </a:solidFill>
                <a:latin typeface="+mn-lt"/>
              </a:rPr>
              <a:t>Divulgação permanente do</a:t>
            </a:r>
          </a:p>
          <a:p>
            <a:pPr algn="ctr">
              <a:defRPr/>
            </a:pPr>
            <a:r>
              <a:rPr lang="pt-BR" sz="3200" dirty="0">
                <a:solidFill>
                  <a:schemeClr val="accent1">
                    <a:lumMod val="75000"/>
                  </a:schemeClr>
                </a:solidFill>
                <a:latin typeface="+mn-lt"/>
              </a:rPr>
              <a:t>Código de ética</a:t>
            </a:r>
          </a:p>
        </p:txBody>
      </p:sp>
      <p:sp>
        <p:nvSpPr>
          <p:cNvPr id="16" name="CaixaDeTexto 15"/>
          <p:cNvSpPr txBox="1"/>
          <p:nvPr/>
        </p:nvSpPr>
        <p:spPr>
          <a:xfrm>
            <a:off x="5465763" y="2786063"/>
            <a:ext cx="6505575" cy="584200"/>
          </a:xfrm>
          <a:prstGeom prst="rect">
            <a:avLst/>
          </a:prstGeom>
          <a:noFill/>
          <a:ln>
            <a:solidFill>
              <a:schemeClr val="accent1">
                <a:lumMod val="40000"/>
                <a:lumOff val="60000"/>
              </a:schemeClr>
            </a:solidFill>
          </a:ln>
        </p:spPr>
        <p:txBody>
          <a:bodyPr>
            <a:spAutoFit/>
          </a:bodyPr>
          <a:lstStyle/>
          <a:p>
            <a:pPr marL="514350" indent="-514350">
              <a:buFont typeface="Wingdings" panose="05000000000000000000" pitchFamily="2" charset="2"/>
              <a:buChar char="ü"/>
              <a:defRPr/>
            </a:pPr>
            <a:r>
              <a:rPr lang="pt-BR" sz="3200" dirty="0">
                <a:solidFill>
                  <a:schemeClr val="accent1">
                    <a:lumMod val="75000"/>
                  </a:schemeClr>
                </a:solidFill>
                <a:latin typeface="+mn-lt"/>
              </a:rPr>
              <a:t>Comitê de </a:t>
            </a:r>
            <a:r>
              <a:rPr lang="pt-BR" sz="3200" i="1" dirty="0" err="1">
                <a:solidFill>
                  <a:schemeClr val="accent1">
                    <a:lumMod val="75000"/>
                  </a:schemeClr>
                </a:solidFill>
                <a:latin typeface="+mn-lt"/>
              </a:rPr>
              <a:t>compliance</a:t>
            </a:r>
            <a:endParaRPr lang="pt-BR" sz="3200" i="1" dirty="0">
              <a:solidFill>
                <a:schemeClr val="accent1">
                  <a:lumMod val="75000"/>
                </a:schemeClr>
              </a:solidFill>
              <a:latin typeface="+mn-lt"/>
            </a:endParaRPr>
          </a:p>
        </p:txBody>
      </p:sp>
      <p:sp>
        <p:nvSpPr>
          <p:cNvPr id="9" name="CaixaDeTexto 8"/>
          <p:cNvSpPr txBox="1"/>
          <p:nvPr/>
        </p:nvSpPr>
        <p:spPr>
          <a:xfrm>
            <a:off x="5465763" y="7808913"/>
            <a:ext cx="6505575" cy="1016000"/>
          </a:xfrm>
          <a:prstGeom prst="rect">
            <a:avLst/>
          </a:prstGeom>
          <a:noFill/>
          <a:ln>
            <a:solidFill>
              <a:schemeClr val="accent1">
                <a:lumMod val="40000"/>
                <a:lumOff val="60000"/>
              </a:schemeClr>
            </a:solidFill>
          </a:ln>
        </p:spPr>
        <p:txBody>
          <a:bodyPr>
            <a:spAutoFit/>
          </a:bodyPr>
          <a:lstStyle/>
          <a:p>
            <a:pPr algn="ctr">
              <a:defRPr/>
            </a:pPr>
            <a:r>
              <a:rPr lang="pt-BR" sz="3000" dirty="0">
                <a:solidFill>
                  <a:schemeClr val="accent1">
                    <a:lumMod val="75000"/>
                  </a:schemeClr>
                </a:solidFill>
                <a:latin typeface="+mn-lt"/>
              </a:rPr>
              <a:t>(</a:t>
            </a:r>
            <a:r>
              <a:rPr lang="pt-BR" sz="3000" dirty="0" err="1">
                <a:solidFill>
                  <a:schemeClr val="accent1">
                    <a:lumMod val="75000"/>
                  </a:schemeClr>
                </a:solidFill>
                <a:latin typeface="+mn-lt"/>
              </a:rPr>
              <a:t>Ex</a:t>
            </a:r>
            <a:r>
              <a:rPr lang="pt-BR" sz="3000" dirty="0">
                <a:solidFill>
                  <a:schemeClr val="accent1">
                    <a:lumMod val="75000"/>
                  </a:schemeClr>
                </a:solidFill>
                <a:latin typeface="+mn-lt"/>
              </a:rPr>
              <a:t>: e-mails, contratos, website, cartilha...)</a:t>
            </a:r>
          </a:p>
        </p:txBody>
      </p:sp>
      <p:sp>
        <p:nvSpPr>
          <p:cNvPr id="3" name="Seta: para Baixo 2"/>
          <p:cNvSpPr/>
          <p:nvPr/>
        </p:nvSpPr>
        <p:spPr>
          <a:xfrm>
            <a:off x="8339138" y="7256463"/>
            <a:ext cx="490537" cy="490537"/>
          </a:xfrm>
          <a:prstGeom prst="downArrow">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 name="CaixaDeTexto 9"/>
          <p:cNvSpPr txBox="1"/>
          <p:nvPr/>
        </p:nvSpPr>
        <p:spPr>
          <a:xfrm>
            <a:off x="533400" y="323850"/>
            <a:ext cx="9359900" cy="715963"/>
          </a:xfrm>
          <a:prstGeom prst="rect">
            <a:avLst/>
          </a:prstGeom>
          <a:noFill/>
        </p:spPr>
        <p:txBody>
          <a:bodyPr>
            <a:spAutoFit/>
          </a:bodyPr>
          <a:lstStyle/>
          <a:p>
            <a:pPr eaLnBrk="1" hangingPunct="1">
              <a:spcBef>
                <a:spcPts val="0"/>
              </a:spcBef>
              <a:buSzPct val="100000"/>
              <a:buFont typeface="+mj-lt"/>
              <a:buNone/>
              <a:defRPr/>
            </a:pPr>
            <a:r>
              <a:rPr lang="pt-BR" sz="4050" b="1" dirty="0">
                <a:solidFill>
                  <a:srgbClr val="69ADE7"/>
                </a:solidFill>
                <a:latin typeface="Calibri"/>
              </a:rPr>
              <a:t>Monitoramento Contínuo</a:t>
            </a:r>
          </a:p>
        </p:txBody>
      </p:sp>
      <p:sp>
        <p:nvSpPr>
          <p:cNvPr id="2" name="Retângulo: Cantos Arredondados 1"/>
          <p:cNvSpPr/>
          <p:nvPr/>
        </p:nvSpPr>
        <p:spPr>
          <a:xfrm>
            <a:off x="5129213" y="2406650"/>
            <a:ext cx="7129462" cy="7129463"/>
          </a:xfrm>
          <a:prstGeom prst="roundRect">
            <a:avLst>
              <a:gd name="adj" fmla="val 12322"/>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accent1">
                  <a:lumMod val="75000"/>
                </a:schemeClr>
              </a:solidFill>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161925" y="252413"/>
            <a:ext cx="10510838" cy="973137"/>
          </a:xfrm>
        </p:spPr>
        <p:txBody>
          <a:bodyPr/>
          <a:lstStyle/>
          <a:p>
            <a:pPr>
              <a:defRPr/>
            </a:pPr>
            <a:r>
              <a:rPr lang="pt-BR" dirty="0"/>
              <a:t>Lei Geral de Proteção de Dados na Saúde</a:t>
            </a:r>
          </a:p>
        </p:txBody>
      </p:sp>
      <p:sp>
        <p:nvSpPr>
          <p:cNvPr id="100355" name="Espaço Reservado para Texto 8"/>
          <p:cNvSpPr>
            <a:spLocks noGrp="1" noChangeArrowheads="1"/>
          </p:cNvSpPr>
          <p:nvPr>
            <p:ph type="body" sz="quarter" idx="13"/>
          </p:nvPr>
        </p:nvSpPr>
        <p:spPr bwMode="auto">
          <a:xfrm>
            <a:off x="377825" y="1495425"/>
            <a:ext cx="12138025" cy="8532813"/>
          </a:xfrm>
          <a:noFill/>
          <a:ln>
            <a:miter lim="800000"/>
            <a:headEnd/>
            <a:tailEnd/>
          </a:ln>
        </p:spPr>
        <p:txBody>
          <a:bodyPr vert="horz" wrap="square" lIns="91440" tIns="45720" rIns="91440" bIns="45720" numCol="1" anchorCtr="0" compatLnSpc="1">
            <a:prstTxWarp prst="textNoShape">
              <a:avLst/>
            </a:prstTxWarp>
          </a:bodyPr>
          <a:lstStyle/>
          <a:p>
            <a:pPr marL="304800" indent="-30480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Em vigor a Lei 13.709/2018;</a:t>
            </a:r>
          </a:p>
          <a:p>
            <a:pPr marL="304800" indent="-30480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É indispensável a autorização expressa do paciente para o tratamento de dados;</a:t>
            </a:r>
          </a:p>
          <a:p>
            <a:pPr marL="304800" indent="-304800" algn="just">
              <a:lnSpc>
                <a:spcPct val="100000"/>
              </a:lnSpc>
              <a:spcBef>
                <a:spcPct val="0"/>
              </a:spcBef>
              <a:buClrTx/>
              <a:buFont typeface="Wingdings" panose="05000000000000000000" pitchFamily="2" charset="2"/>
              <a:buChar char="ü"/>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Reforça o já previsto</a:t>
            </a:r>
          </a:p>
          <a:p>
            <a:pPr marL="304800" indent="-30480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Arial" pitchFamily="34" charset="0"/>
              <a:buChar char="•"/>
            </a:pPr>
            <a:r>
              <a:rPr lang="pt-BR" altLang="pt-BR" sz="3200" smtClean="0">
                <a:solidFill>
                  <a:srgbClr val="376092"/>
                </a:solidFill>
                <a:ea typeface="Verdana" pitchFamily="34" charset="0"/>
                <a:cs typeface="Verdana" pitchFamily="34" charset="0"/>
              </a:rPr>
              <a:t>	 </a:t>
            </a:r>
            <a:r>
              <a:rPr lang="pt-BR" altLang="pt-BR" sz="3200" u="sng" smtClean="0">
                <a:solidFill>
                  <a:srgbClr val="376092"/>
                </a:solidFill>
                <a:ea typeface="Verdana" pitchFamily="34" charset="0"/>
                <a:cs typeface="Verdana" pitchFamily="34" charset="0"/>
              </a:rPr>
              <a:t>CF/88:</a:t>
            </a:r>
            <a:r>
              <a:rPr lang="pt-BR" altLang="pt-BR" sz="3200" smtClean="0">
                <a:solidFill>
                  <a:srgbClr val="376092"/>
                </a:solidFill>
                <a:ea typeface="Verdana" pitchFamily="34" charset="0"/>
                <a:cs typeface="Verdana" pitchFamily="34" charset="0"/>
              </a:rPr>
              <a:t> Princípio da Dignidade da Pessoa Humana – Art. 1° e 5°</a:t>
            </a:r>
          </a:p>
          <a:p>
            <a:pPr marL="304800" indent="-304800" algn="just">
              <a:lnSpc>
                <a:spcPct val="100000"/>
              </a:lnSpc>
              <a:spcBef>
                <a:spcPct val="0"/>
              </a:spcBef>
              <a:buClrTx/>
              <a:buFont typeface="Arial" pitchFamily="34" charset="0"/>
              <a:buChar char="•"/>
            </a:pPr>
            <a:r>
              <a:rPr lang="pt-BR" altLang="pt-BR" sz="3200" smtClean="0">
                <a:solidFill>
                  <a:srgbClr val="376092"/>
                </a:solidFill>
                <a:ea typeface="Verdana" pitchFamily="34" charset="0"/>
                <a:cs typeface="Verdana" pitchFamily="34" charset="0"/>
              </a:rPr>
              <a:t> 	</a:t>
            </a:r>
            <a:r>
              <a:rPr lang="pt-BR" altLang="pt-BR" sz="3200" u="sng" smtClean="0">
                <a:solidFill>
                  <a:srgbClr val="376092"/>
                </a:solidFill>
                <a:ea typeface="Verdana" pitchFamily="34" charset="0"/>
                <a:cs typeface="Verdana" pitchFamily="34" charset="0"/>
              </a:rPr>
              <a:t>Código Civil Brasileiro:</a:t>
            </a:r>
            <a:r>
              <a:rPr lang="pt-BR" altLang="pt-BR" sz="3200" smtClean="0">
                <a:solidFill>
                  <a:srgbClr val="376092"/>
                </a:solidFill>
                <a:ea typeface="Verdana" pitchFamily="34" charset="0"/>
                <a:cs typeface="Verdana" pitchFamily="34" charset="0"/>
              </a:rPr>
              <a:t> Direitos da Personalidade (Intimidade,  	Privacidade, Inviolabilidade de Informação) – Art. 15 </a:t>
            </a:r>
          </a:p>
          <a:p>
            <a:pPr marL="304800" indent="-304800" algn="just">
              <a:lnSpc>
                <a:spcPct val="100000"/>
              </a:lnSpc>
              <a:spcBef>
                <a:spcPct val="0"/>
              </a:spcBef>
              <a:buClrTx/>
              <a:buFont typeface="Arial" pitchFamily="34" charset="0"/>
              <a:buChar char="•"/>
            </a:pPr>
            <a:r>
              <a:rPr lang="pt-BR" altLang="pt-BR" sz="3200" smtClean="0">
                <a:solidFill>
                  <a:srgbClr val="376092"/>
                </a:solidFill>
                <a:ea typeface="Verdana" pitchFamily="34" charset="0"/>
                <a:cs typeface="Verdana" pitchFamily="34" charset="0"/>
              </a:rPr>
              <a:t>	</a:t>
            </a:r>
            <a:r>
              <a:rPr lang="pt-BR" altLang="pt-BR" sz="3200" u="sng" smtClean="0">
                <a:solidFill>
                  <a:srgbClr val="376092"/>
                </a:solidFill>
                <a:ea typeface="Verdana" pitchFamily="34" charset="0"/>
                <a:cs typeface="Verdana" pitchFamily="34" charset="0"/>
              </a:rPr>
              <a:t>Código Penal: </a:t>
            </a:r>
            <a:r>
              <a:rPr lang="pt-BR" altLang="pt-BR" sz="3200" smtClean="0">
                <a:solidFill>
                  <a:srgbClr val="376092"/>
                </a:solidFill>
                <a:ea typeface="Verdana" pitchFamily="34" charset="0"/>
                <a:cs typeface="Verdana" pitchFamily="34" charset="0"/>
              </a:rPr>
              <a:t>Crime de Violação de Segredo Profissional – Art. 	154</a:t>
            </a:r>
          </a:p>
          <a:p>
            <a:pPr marL="304800" indent="-304800" algn="just">
              <a:lnSpc>
                <a:spcPct val="100000"/>
              </a:lnSpc>
              <a:spcBef>
                <a:spcPct val="0"/>
              </a:spcBef>
              <a:buClrTx/>
              <a:buFont typeface="Arial" pitchFamily="34" charset="0"/>
              <a:buChar char="•"/>
            </a:pPr>
            <a:r>
              <a:rPr lang="pt-BR" altLang="pt-BR" sz="3200" smtClean="0">
                <a:solidFill>
                  <a:srgbClr val="376092"/>
                </a:solidFill>
                <a:ea typeface="Verdana" pitchFamily="34" charset="0"/>
                <a:cs typeface="Verdana" pitchFamily="34" charset="0"/>
              </a:rPr>
              <a:t>	</a:t>
            </a:r>
            <a:r>
              <a:rPr lang="pt-BR" altLang="pt-BR" sz="3200" u="sng" smtClean="0">
                <a:solidFill>
                  <a:srgbClr val="376092"/>
                </a:solidFill>
                <a:ea typeface="Verdana" pitchFamily="34" charset="0"/>
                <a:cs typeface="Verdana" pitchFamily="34" charset="0"/>
              </a:rPr>
              <a:t>Código de Ética Médica:</a:t>
            </a:r>
            <a:r>
              <a:rPr lang="pt-BR" altLang="pt-BR" sz="3200" smtClean="0">
                <a:solidFill>
                  <a:srgbClr val="376092"/>
                </a:solidFill>
                <a:ea typeface="Verdana" pitchFamily="34" charset="0"/>
                <a:cs typeface="Verdana" pitchFamily="34" charset="0"/>
              </a:rPr>
              <a:t> Deveres de Sigilo e Respeito a 	autonomia     	do paciente.</a:t>
            </a:r>
          </a:p>
          <a:p>
            <a:pPr marL="304800" indent="-304800" algn="just">
              <a:lnSpc>
                <a:spcPct val="100000"/>
              </a:lnSpc>
              <a:spcBef>
                <a:spcPct val="0"/>
              </a:spcBef>
              <a:buClrTx/>
              <a:buFont typeface="Wingdings" panose="05000000000000000000" pitchFamily="2" charset="2"/>
              <a:buChar char="ü"/>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Char char="ü"/>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Tx/>
              <a:buChar char="-"/>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88900" y="252413"/>
            <a:ext cx="10512425" cy="973137"/>
          </a:xfrm>
        </p:spPr>
        <p:txBody>
          <a:bodyPr/>
          <a:lstStyle/>
          <a:p>
            <a:pPr>
              <a:defRPr/>
            </a:pPr>
            <a:r>
              <a:rPr lang="pt-BR" dirty="0"/>
              <a:t>Lei Geral de Proteção de Dados na Saúde</a:t>
            </a:r>
          </a:p>
        </p:txBody>
      </p:sp>
      <p:sp>
        <p:nvSpPr>
          <p:cNvPr id="9" name="Espaço Reservado para Texto 8"/>
          <p:cNvSpPr>
            <a:spLocks noGrp="1"/>
          </p:cNvSpPr>
          <p:nvPr>
            <p:ph type="body" sz="quarter" idx="13"/>
          </p:nvPr>
        </p:nvSpPr>
        <p:spPr>
          <a:xfrm>
            <a:off x="377825" y="1519238"/>
            <a:ext cx="12138025" cy="8532812"/>
          </a:xfrm>
        </p:spPr>
        <p:txBody>
          <a:bodyPr>
            <a:noAutofit/>
          </a:bodyPr>
          <a:lstStyle/>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A LGPD separou 4 categorias de dados:</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1) Dados Pessoais: Conjunto de informações que levam a identificação de uma determinada pessoa (RG, CPF, telefone, e-mail, nome, IP, </a:t>
            </a:r>
            <a:r>
              <a:rPr lang="pt-BR" altLang="pt-BR" sz="3200" kern="0" dirty="0" err="1">
                <a:solidFill>
                  <a:schemeClr val="accent1">
                    <a:lumMod val="75000"/>
                  </a:schemeClr>
                </a:solidFill>
                <a:ea typeface="Verdana" panose="020B0604030504040204" pitchFamily="34" charset="0"/>
                <a:cs typeface="Verdana" panose="020B0604030504040204" pitchFamily="34" charset="0"/>
              </a:rPr>
              <a:t>etc</a:t>
            </a:r>
            <a:r>
              <a:rPr lang="pt-BR" altLang="pt-BR" sz="3200" kern="0" dirty="0">
                <a:solidFill>
                  <a:schemeClr val="accent1">
                    <a:lumMod val="75000"/>
                  </a:schemeClr>
                </a:solidFill>
                <a:ea typeface="Verdana" panose="020B0604030504040204" pitchFamily="34" charset="0"/>
                <a:cs typeface="Verdana" panose="020B0604030504040204" pitchFamily="34" charset="0"/>
              </a:rPr>
              <a:t>);</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2) Dados Sensíveis: Origem racial ou étnica, religião, opinião política (vinculados aos direitos da personalidade), informações sobre saúde, dados biométricos;</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3) Dados </a:t>
            </a:r>
            <a:r>
              <a:rPr lang="pt-BR" altLang="pt-BR" sz="3200" kern="0" dirty="0" err="1">
                <a:solidFill>
                  <a:schemeClr val="accent1">
                    <a:lumMod val="75000"/>
                  </a:schemeClr>
                </a:solidFill>
                <a:ea typeface="Verdana" panose="020B0604030504040204" pitchFamily="34" charset="0"/>
                <a:cs typeface="Verdana" panose="020B0604030504040204" pitchFamily="34" charset="0"/>
              </a:rPr>
              <a:t>Anonimizados</a:t>
            </a:r>
            <a:r>
              <a:rPr lang="pt-BR" altLang="pt-BR" sz="3200" kern="0" dirty="0">
                <a:solidFill>
                  <a:schemeClr val="accent1">
                    <a:lumMod val="75000"/>
                  </a:schemeClr>
                </a:solidFill>
                <a:ea typeface="Verdana" panose="020B0604030504040204" pitchFamily="34" charset="0"/>
                <a:cs typeface="Verdana" panose="020B0604030504040204" pitchFamily="34" charset="0"/>
              </a:rPr>
              <a:t>: Não permitem a identificação do titular; </a:t>
            </a:r>
            <a:r>
              <a:rPr lang="pt-BR" altLang="pt-BR" sz="3200" kern="0" dirty="0" err="1">
                <a:solidFill>
                  <a:schemeClr val="accent1">
                    <a:lumMod val="75000"/>
                  </a:schemeClr>
                </a:solidFill>
                <a:ea typeface="Verdana" panose="020B0604030504040204" pitchFamily="34" charset="0"/>
                <a:cs typeface="Verdana" panose="020B0604030504040204" pitchFamily="34" charset="0"/>
              </a:rPr>
              <a:t>ex</a:t>
            </a:r>
            <a:r>
              <a:rPr lang="pt-BR" altLang="pt-BR" sz="3200" kern="0" dirty="0">
                <a:solidFill>
                  <a:schemeClr val="accent1">
                    <a:lumMod val="75000"/>
                  </a:schemeClr>
                </a:solidFill>
                <a:ea typeface="Verdana" panose="020B0604030504040204" pitchFamily="34" charset="0"/>
                <a:cs typeface="Verdana" panose="020B0604030504040204" pitchFamily="34" charset="0"/>
              </a:rPr>
              <a:t>: dados estatísticos para pesquisa (não são protegidos pela LGPD);</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4) Dados </a:t>
            </a:r>
            <a:r>
              <a:rPr lang="pt-BR" altLang="pt-BR" sz="3200" kern="0" dirty="0" err="1">
                <a:solidFill>
                  <a:schemeClr val="accent1">
                    <a:lumMod val="75000"/>
                  </a:schemeClr>
                </a:solidFill>
                <a:ea typeface="Verdana" panose="020B0604030504040204" pitchFamily="34" charset="0"/>
                <a:cs typeface="Verdana" panose="020B0604030504040204" pitchFamily="34" charset="0"/>
              </a:rPr>
              <a:t>Pseudo</a:t>
            </a:r>
            <a:r>
              <a:rPr lang="pt-BR" altLang="pt-BR" sz="3200" kern="0" dirty="0">
                <a:solidFill>
                  <a:schemeClr val="accent1">
                    <a:lumMod val="75000"/>
                  </a:schemeClr>
                </a:solidFill>
                <a:ea typeface="Verdana" panose="020B0604030504040204" pitchFamily="34" charset="0"/>
                <a:cs typeface="Verdana" panose="020B0604030504040204" pitchFamily="34" charset="0"/>
              </a:rPr>
              <a:t> </a:t>
            </a:r>
            <a:r>
              <a:rPr lang="pt-BR" altLang="pt-BR" sz="3200" kern="0" dirty="0" err="1">
                <a:solidFill>
                  <a:schemeClr val="accent1">
                    <a:lumMod val="75000"/>
                  </a:schemeClr>
                </a:solidFill>
                <a:ea typeface="Verdana" panose="020B0604030504040204" pitchFamily="34" charset="0"/>
                <a:cs typeface="Verdana" panose="020B0604030504040204" pitchFamily="34" charset="0"/>
              </a:rPr>
              <a:t>Anonimizados</a:t>
            </a:r>
            <a:r>
              <a:rPr lang="pt-BR" altLang="pt-BR" sz="3200" kern="0" dirty="0">
                <a:solidFill>
                  <a:schemeClr val="accent1">
                    <a:lumMod val="75000"/>
                  </a:schemeClr>
                </a:solidFill>
                <a:ea typeface="Verdana" panose="020B0604030504040204" pitchFamily="34" charset="0"/>
                <a:cs typeface="Verdana" panose="020B0604030504040204" pitchFamily="34" charset="0"/>
              </a:rPr>
              <a:t>: Podem identificar o titular com uma informação segura mantida pelo controlador (estão incluídos na LGPD).</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233363" y="463550"/>
            <a:ext cx="10512425" cy="971550"/>
          </a:xfrm>
        </p:spPr>
        <p:txBody>
          <a:bodyPr/>
          <a:lstStyle/>
          <a:p>
            <a:pPr>
              <a:defRPr/>
            </a:pPr>
            <a:r>
              <a:rPr lang="pt-BR" dirty="0"/>
              <a:t>Lei Geral de Proteção de Dados na Saúde</a:t>
            </a:r>
          </a:p>
        </p:txBody>
      </p:sp>
      <p:sp>
        <p:nvSpPr>
          <p:cNvPr id="9" name="Espaço Reservado para Texto 8"/>
          <p:cNvSpPr>
            <a:spLocks noGrp="1"/>
          </p:cNvSpPr>
          <p:nvPr>
            <p:ph type="body" sz="quarter" idx="13"/>
          </p:nvPr>
        </p:nvSpPr>
        <p:spPr>
          <a:xfrm>
            <a:off x="584200" y="2840038"/>
            <a:ext cx="12138025" cy="5345112"/>
          </a:xfrm>
        </p:spPr>
        <p:txBody>
          <a:bodyPr>
            <a:noAutofit/>
          </a:bodyPr>
          <a:lstStyle/>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A LGPD prevê sanções que entram em vigor a partir de Agosto de 2021:</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			Advertências</a:t>
            </a: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			Multas (sobre o faturamento da PJ)</a:t>
            </a: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			Além da Responsabilidade Penal</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p:txBody>
      </p:sp>
      <p:cxnSp>
        <p:nvCxnSpPr>
          <p:cNvPr id="3" name="Conector reto 2"/>
          <p:cNvCxnSpPr>
            <a:cxnSpLocks/>
          </p:cNvCxnSpPr>
          <p:nvPr/>
        </p:nvCxnSpPr>
        <p:spPr>
          <a:xfrm>
            <a:off x="736600" y="3487738"/>
            <a:ext cx="0" cy="2024062"/>
          </a:xfrm>
          <a:prstGeom prst="line">
            <a:avLst/>
          </a:prstGeom>
          <a:ln>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7" name="Conector reto 6"/>
          <p:cNvCxnSpPr>
            <a:cxnSpLocks/>
          </p:cNvCxnSpPr>
          <p:nvPr/>
        </p:nvCxnSpPr>
        <p:spPr>
          <a:xfrm>
            <a:off x="1385888" y="3487738"/>
            <a:ext cx="0" cy="1439862"/>
          </a:xfrm>
          <a:prstGeom prst="line">
            <a:avLst/>
          </a:prstGeom>
          <a:ln>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8" name="Conector reto 7"/>
          <p:cNvCxnSpPr>
            <a:cxnSpLocks/>
          </p:cNvCxnSpPr>
          <p:nvPr/>
        </p:nvCxnSpPr>
        <p:spPr>
          <a:xfrm>
            <a:off x="2033588" y="3487738"/>
            <a:ext cx="0" cy="792162"/>
          </a:xfrm>
          <a:prstGeom prst="line">
            <a:avLst/>
          </a:prstGeom>
          <a:ln>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3" name="Conector reto 12"/>
          <p:cNvCxnSpPr>
            <a:cxnSpLocks/>
          </p:cNvCxnSpPr>
          <p:nvPr/>
        </p:nvCxnSpPr>
        <p:spPr>
          <a:xfrm>
            <a:off x="736600" y="5511800"/>
            <a:ext cx="2305050" cy="0"/>
          </a:xfrm>
          <a:prstGeom prst="line">
            <a:avLst/>
          </a:prstGeom>
          <a:ln>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6" name="Conector reto 15"/>
          <p:cNvCxnSpPr>
            <a:cxnSpLocks/>
          </p:cNvCxnSpPr>
          <p:nvPr/>
        </p:nvCxnSpPr>
        <p:spPr>
          <a:xfrm>
            <a:off x="1385888" y="4927600"/>
            <a:ext cx="1655762" cy="0"/>
          </a:xfrm>
          <a:prstGeom prst="line">
            <a:avLst/>
          </a:prstGeom>
          <a:ln>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8" name="Conector reto 17"/>
          <p:cNvCxnSpPr>
            <a:cxnSpLocks/>
          </p:cNvCxnSpPr>
          <p:nvPr/>
        </p:nvCxnSpPr>
        <p:spPr>
          <a:xfrm>
            <a:off x="2033588" y="4295775"/>
            <a:ext cx="1008062" cy="0"/>
          </a:xfrm>
          <a:prstGeom prst="line">
            <a:avLst/>
          </a:prstGeom>
          <a:ln>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11" name="Retângulo 10"/>
          <p:cNvSpPr/>
          <p:nvPr/>
        </p:nvSpPr>
        <p:spPr>
          <a:xfrm>
            <a:off x="233363" y="2119313"/>
            <a:ext cx="12488862" cy="489585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i="1" dirty="0" err="1"/>
              <a:t>Compliance</a:t>
            </a:r>
            <a:r>
              <a:rPr lang="pt-BR" dirty="0"/>
              <a:t> e ESG: </a:t>
            </a:r>
            <a:r>
              <a:rPr lang="pt-BR" dirty="0" err="1"/>
              <a:t>Environmetal</a:t>
            </a:r>
            <a:r>
              <a:rPr lang="pt-BR" dirty="0"/>
              <a:t>. Social. </a:t>
            </a:r>
            <a:r>
              <a:rPr lang="pt-BR" dirty="0" err="1"/>
              <a:t>Governance</a:t>
            </a:r>
            <a:endParaRPr lang="pt-BR" dirty="0"/>
          </a:p>
        </p:txBody>
      </p:sp>
      <p:pic>
        <p:nvPicPr>
          <p:cNvPr id="16" name="Imagem 15"/>
          <p:cNvPicPr>
            <a:picLocks noChangeAspect="1"/>
          </p:cNvPicPr>
          <p:nvPr/>
        </p:nvPicPr>
        <p:blipFill>
          <a:blip r:embed="rId2">
            <a:duotone>
              <a:schemeClr val="accent1">
                <a:shade val="45000"/>
                <a:satMod val="135000"/>
              </a:schemeClr>
              <a:prstClr val="white"/>
            </a:duotone>
          </a:blip>
          <a:stretch>
            <a:fillRect/>
          </a:stretch>
        </p:blipFill>
        <p:spPr>
          <a:xfrm>
            <a:off x="737320" y="1975148"/>
            <a:ext cx="11449272" cy="773578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Mercado Contemporâneo e Tendências do </a:t>
            </a:r>
            <a:r>
              <a:rPr lang="pt-BR" i="1" dirty="0" err="1"/>
              <a:t>Compliance</a:t>
            </a:r>
            <a:r>
              <a:rPr lang="pt-BR" dirty="0"/>
              <a:t> e ESG</a:t>
            </a:r>
          </a:p>
        </p:txBody>
      </p:sp>
      <p:pic>
        <p:nvPicPr>
          <p:cNvPr id="4" name="Imagem 3"/>
          <p:cNvPicPr>
            <a:picLocks noChangeAspect="1"/>
          </p:cNvPicPr>
          <p:nvPr/>
        </p:nvPicPr>
        <p:blipFill>
          <a:blip r:embed="rId2">
            <a:duotone>
              <a:schemeClr val="accent1">
                <a:shade val="45000"/>
                <a:satMod val="135000"/>
              </a:schemeClr>
              <a:prstClr val="white"/>
            </a:duotone>
          </a:blip>
          <a:stretch>
            <a:fillRect/>
          </a:stretch>
        </p:blipFill>
        <p:spPr>
          <a:xfrm>
            <a:off x="532800" y="1543100"/>
            <a:ext cx="11845555" cy="86143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Saúde e a Constituição de 1988</a:t>
            </a:r>
          </a:p>
        </p:txBody>
      </p:sp>
      <p:pic>
        <p:nvPicPr>
          <p:cNvPr id="8" name="Imagem 7"/>
          <p:cNvPicPr>
            <a:picLocks noChangeAspect="1"/>
          </p:cNvPicPr>
          <p:nvPr/>
        </p:nvPicPr>
        <p:blipFill rotWithShape="1">
          <a:blip r:embed="rId2">
            <a:duotone>
              <a:schemeClr val="accent1">
                <a:shade val="45000"/>
                <a:satMod val="135000"/>
              </a:schemeClr>
              <a:prstClr val="white"/>
            </a:duotone>
          </a:blip>
          <a:srcRect l="22700" t="20648" r="4523" b="34020"/>
          <a:stretch/>
        </p:blipFill>
        <p:spPr>
          <a:xfrm>
            <a:off x="514227" y="1975148"/>
            <a:ext cx="12385376" cy="6120680"/>
          </a:xfrm>
          <a:prstGeom prst="rect">
            <a:avLst/>
          </a:prstGeom>
        </p:spPr>
      </p:pic>
      <p:sp>
        <p:nvSpPr>
          <p:cNvPr id="10" name="CaixaDeTexto 9"/>
          <p:cNvSpPr txBox="1"/>
          <p:nvPr/>
        </p:nvSpPr>
        <p:spPr>
          <a:xfrm>
            <a:off x="198438" y="9917113"/>
            <a:ext cx="11449050" cy="369887"/>
          </a:xfrm>
          <a:prstGeom prst="rect">
            <a:avLst/>
          </a:prstGeom>
          <a:noFill/>
        </p:spPr>
        <p:txBody>
          <a:bodyPr>
            <a:spAutoFit/>
          </a:bodyPr>
          <a:lstStyle/>
          <a:p>
            <a:pPr>
              <a:defRPr/>
            </a:pPr>
            <a:r>
              <a:rPr lang="pt-BR" dirty="0">
                <a:solidFill>
                  <a:schemeClr val="accent1">
                    <a:lumMod val="75000"/>
                  </a:schemeClr>
                </a:solidFill>
              </a:rPr>
              <a:t>Fonte: https://pt.slideshare.net/simoneamucc/aula-4-mecanismos-que-garantem-o-direito-a-saude-no-brasil</a:t>
            </a:r>
          </a:p>
        </p:txBody>
      </p:sp>
      <p:sp>
        <p:nvSpPr>
          <p:cNvPr id="11" name="Retângulo: Cantos Arredondados 10"/>
          <p:cNvSpPr/>
          <p:nvPr/>
        </p:nvSpPr>
        <p:spPr>
          <a:xfrm>
            <a:off x="4151313" y="1471613"/>
            <a:ext cx="5111750" cy="503237"/>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000" dirty="0">
                <a:solidFill>
                  <a:schemeClr val="accent1">
                    <a:lumMod val="75000"/>
                  </a:schemeClr>
                </a:solidFill>
              </a:rPr>
              <a:t>Art. 196 CF/88</a:t>
            </a:r>
          </a:p>
        </p:txBody>
      </p:sp>
      <p:sp>
        <p:nvSpPr>
          <p:cNvPr id="12" name="CaixaDeTexto 11"/>
          <p:cNvSpPr txBox="1"/>
          <p:nvPr/>
        </p:nvSpPr>
        <p:spPr>
          <a:xfrm>
            <a:off x="2320925" y="7375525"/>
            <a:ext cx="2185988" cy="461963"/>
          </a:xfrm>
          <a:prstGeom prst="rect">
            <a:avLst/>
          </a:prstGeom>
          <a:noFill/>
        </p:spPr>
        <p:txBody>
          <a:bodyPr wrap="none">
            <a:spAutoFit/>
          </a:bodyPr>
          <a:lstStyle/>
          <a:p>
            <a:pPr>
              <a:defRPr/>
            </a:pPr>
            <a:r>
              <a:rPr lang="pt-BR" sz="2400" dirty="0">
                <a:solidFill>
                  <a:schemeClr val="accent1">
                    <a:lumMod val="75000"/>
                  </a:schemeClr>
                </a:solidFill>
              </a:rPr>
              <a:t>Art. 196 CF/88</a:t>
            </a:r>
          </a:p>
        </p:txBody>
      </p:sp>
      <p:sp>
        <p:nvSpPr>
          <p:cNvPr id="16" name="CaixaDeTexto 15"/>
          <p:cNvSpPr txBox="1"/>
          <p:nvPr/>
        </p:nvSpPr>
        <p:spPr>
          <a:xfrm>
            <a:off x="7289800" y="7375525"/>
            <a:ext cx="2185988" cy="461963"/>
          </a:xfrm>
          <a:prstGeom prst="rect">
            <a:avLst/>
          </a:prstGeom>
          <a:noFill/>
        </p:spPr>
        <p:txBody>
          <a:bodyPr wrap="none">
            <a:spAutoFit/>
          </a:bodyPr>
          <a:lstStyle/>
          <a:p>
            <a:pPr>
              <a:defRPr/>
            </a:pPr>
            <a:r>
              <a:rPr lang="pt-BR" sz="2400" dirty="0">
                <a:solidFill>
                  <a:schemeClr val="accent1">
                    <a:lumMod val="75000"/>
                  </a:schemeClr>
                </a:solidFill>
              </a:rPr>
              <a:t>Art. 196 CF/88</a:t>
            </a:r>
          </a:p>
        </p:txBody>
      </p:sp>
      <p:sp>
        <p:nvSpPr>
          <p:cNvPr id="17" name="CaixaDeTexto 16"/>
          <p:cNvSpPr txBox="1"/>
          <p:nvPr/>
        </p:nvSpPr>
        <p:spPr>
          <a:xfrm>
            <a:off x="10529888" y="7273925"/>
            <a:ext cx="2185987" cy="461963"/>
          </a:xfrm>
          <a:prstGeom prst="rect">
            <a:avLst/>
          </a:prstGeom>
          <a:noFill/>
        </p:spPr>
        <p:txBody>
          <a:bodyPr wrap="none">
            <a:spAutoFit/>
          </a:bodyPr>
          <a:lstStyle/>
          <a:p>
            <a:pPr>
              <a:defRPr/>
            </a:pPr>
            <a:r>
              <a:rPr lang="pt-BR" sz="2400" dirty="0">
                <a:solidFill>
                  <a:schemeClr val="accent1">
                    <a:lumMod val="75000"/>
                  </a:schemeClr>
                </a:solidFill>
              </a:rPr>
              <a:t>Art. 196 CF/88</a:t>
            </a:r>
          </a:p>
        </p:txBody>
      </p:sp>
      <p:sp>
        <p:nvSpPr>
          <p:cNvPr id="19" name="Seta: para Baixo 18"/>
          <p:cNvSpPr/>
          <p:nvPr/>
        </p:nvSpPr>
        <p:spPr>
          <a:xfrm>
            <a:off x="5375275" y="8312150"/>
            <a:ext cx="2663825" cy="642938"/>
          </a:xfrm>
          <a:prstGeom prst="downArrow">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0" name="CaixaDeTexto 19"/>
          <p:cNvSpPr txBox="1"/>
          <p:nvPr/>
        </p:nvSpPr>
        <p:spPr>
          <a:xfrm>
            <a:off x="3943350" y="9099550"/>
            <a:ext cx="5949950" cy="554038"/>
          </a:xfrm>
          <a:prstGeom prst="rect">
            <a:avLst/>
          </a:prstGeom>
          <a:noFill/>
          <a:ln>
            <a:solidFill>
              <a:schemeClr val="accent1">
                <a:lumMod val="75000"/>
              </a:schemeClr>
            </a:solidFill>
          </a:ln>
        </p:spPr>
        <p:txBody>
          <a:bodyPr wrap="none">
            <a:spAutoFit/>
          </a:bodyPr>
          <a:lstStyle/>
          <a:p>
            <a:pPr>
              <a:defRPr/>
            </a:pPr>
            <a:r>
              <a:rPr lang="pt-BR" sz="3000" dirty="0">
                <a:solidFill>
                  <a:schemeClr val="accent1">
                    <a:lumMod val="75000"/>
                  </a:schemeClr>
                </a:solidFill>
              </a:rPr>
              <a:t>Princípio da Reserva do Possível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Cantos Arredondados 4"/>
          <p:cNvSpPr/>
          <p:nvPr/>
        </p:nvSpPr>
        <p:spPr>
          <a:xfrm>
            <a:off x="0" y="14288"/>
            <a:ext cx="11664950" cy="863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nSpc>
                <a:spcPct val="150000"/>
              </a:lnSpc>
              <a:defRPr/>
            </a:pPr>
            <a:r>
              <a:rPr lang="pt-BR" sz="4050" b="1" dirty="0" err="1">
                <a:solidFill>
                  <a:srgbClr val="69ADE7"/>
                </a:solidFill>
                <a:latin typeface="+mj-lt"/>
              </a:rPr>
              <a:t>Compliance</a:t>
            </a:r>
            <a:r>
              <a:rPr lang="pt-BR" sz="4050" b="1" dirty="0">
                <a:solidFill>
                  <a:srgbClr val="69ADE7"/>
                </a:solidFill>
                <a:latin typeface="+mj-lt"/>
              </a:rPr>
              <a:t>. Sustentabilidade.  ESG </a:t>
            </a:r>
          </a:p>
        </p:txBody>
      </p:sp>
      <p:pic>
        <p:nvPicPr>
          <p:cNvPr id="12" name="Imagem 11"/>
          <p:cNvPicPr>
            <a:picLocks noChangeAspect="1"/>
          </p:cNvPicPr>
          <p:nvPr/>
        </p:nvPicPr>
        <p:blipFill>
          <a:blip r:embed="rId2">
            <a:duotone>
              <a:schemeClr val="accent1">
                <a:shade val="45000"/>
                <a:satMod val="135000"/>
              </a:schemeClr>
              <a:prstClr val="white"/>
            </a:duotone>
          </a:blip>
          <a:stretch>
            <a:fillRect/>
          </a:stretch>
        </p:blipFill>
        <p:spPr>
          <a:xfrm>
            <a:off x="305272" y="1615108"/>
            <a:ext cx="12418628" cy="8529043"/>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duotone>
              <a:schemeClr val="accent1">
                <a:shade val="45000"/>
                <a:satMod val="135000"/>
              </a:schemeClr>
              <a:prstClr val="white"/>
            </a:duotone>
          </a:blip>
          <a:stretch>
            <a:fillRect/>
          </a:stretch>
        </p:blipFill>
        <p:spPr>
          <a:xfrm>
            <a:off x="1" y="0"/>
            <a:ext cx="6425952" cy="10287000"/>
          </a:xfrm>
          <a:prstGeom prst="rect">
            <a:avLst/>
          </a:prstGeom>
        </p:spPr>
      </p:pic>
      <p:sp>
        <p:nvSpPr>
          <p:cNvPr id="6" name="CaixaDeTexto 5"/>
          <p:cNvSpPr txBox="1"/>
          <p:nvPr/>
        </p:nvSpPr>
        <p:spPr>
          <a:xfrm>
            <a:off x="6886575" y="5864225"/>
            <a:ext cx="5994400" cy="1390650"/>
          </a:xfrm>
          <a:prstGeom prst="rect">
            <a:avLst/>
          </a:prstGeom>
          <a:noFill/>
        </p:spPr>
        <p:txBody>
          <a:bodyPr>
            <a:spAutoFit/>
          </a:bodyPr>
          <a:lstStyle/>
          <a:p>
            <a:pPr algn="ctr">
              <a:lnSpc>
                <a:spcPct val="150000"/>
              </a:lnSpc>
              <a:defRPr/>
            </a:pPr>
            <a:r>
              <a:rPr lang="pt-BR" sz="3000" dirty="0">
                <a:solidFill>
                  <a:schemeClr val="accent1">
                    <a:lumMod val="75000"/>
                  </a:schemeClr>
                </a:solidFill>
              </a:rPr>
              <a:t>JUDICIALIZAÇÃO </a:t>
            </a:r>
          </a:p>
          <a:p>
            <a:pPr algn="ctr">
              <a:lnSpc>
                <a:spcPct val="150000"/>
              </a:lnSpc>
              <a:defRPr/>
            </a:pPr>
            <a:r>
              <a:rPr lang="pt-BR" sz="3000" dirty="0">
                <a:solidFill>
                  <a:schemeClr val="accent1">
                    <a:lumMod val="75000"/>
                  </a:schemeClr>
                </a:solidFill>
              </a:rPr>
              <a:t>NA SAÚDE</a:t>
            </a:r>
          </a:p>
        </p:txBody>
      </p:sp>
      <p:pic>
        <p:nvPicPr>
          <p:cNvPr id="2" name="Imagem 1"/>
          <p:cNvPicPr>
            <a:picLocks noChangeAspect="1"/>
          </p:cNvPicPr>
          <p:nvPr/>
        </p:nvPicPr>
        <p:blipFill rotWithShape="1">
          <a:blip r:embed="rId3">
            <a:duotone>
              <a:schemeClr val="accent1">
                <a:shade val="45000"/>
                <a:satMod val="135000"/>
              </a:schemeClr>
              <a:prstClr val="white"/>
            </a:duotone>
          </a:blip>
          <a:srcRect l="37068" t="31800" r="36391" b="38800"/>
          <a:stretch/>
        </p:blipFill>
        <p:spPr>
          <a:xfrm>
            <a:off x="8619838" y="2811242"/>
            <a:ext cx="2528044" cy="3024336"/>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88900" y="211138"/>
            <a:ext cx="10512425" cy="971550"/>
          </a:xfrm>
        </p:spPr>
        <p:txBody>
          <a:bodyPr/>
          <a:lstStyle/>
          <a:p>
            <a:pPr>
              <a:defRPr/>
            </a:pPr>
            <a:r>
              <a:rPr lang="pt-BR" dirty="0"/>
              <a:t>Termo de Consentimento Informado</a:t>
            </a:r>
          </a:p>
        </p:txBody>
      </p:sp>
      <p:sp>
        <p:nvSpPr>
          <p:cNvPr id="9" name="Espaço Reservado para Texto 8"/>
          <p:cNvSpPr>
            <a:spLocks noGrp="1"/>
          </p:cNvSpPr>
          <p:nvPr>
            <p:ph type="body" sz="quarter" idx="13"/>
          </p:nvPr>
        </p:nvSpPr>
        <p:spPr>
          <a:xfrm>
            <a:off x="377825" y="1795463"/>
            <a:ext cx="12138025" cy="8280400"/>
          </a:xfrm>
        </p:spPr>
        <p:txBody>
          <a:bodyPr>
            <a:noAutofit/>
          </a:bodyPr>
          <a:lstStyle/>
          <a:p>
            <a:pPr algn="just">
              <a:lnSpc>
                <a:spcPct val="100000"/>
              </a:lnSpc>
              <a:buClrTx/>
              <a:buFont typeface="Wingdings" panose="05000000000000000000" pitchFamily="2" charset="2"/>
              <a:buChar char="ü"/>
              <a:defRPr/>
            </a:pPr>
            <a:r>
              <a:rPr lang="pt-BR" altLang="pt-BR" kern="0" dirty="0">
                <a:solidFill>
                  <a:schemeClr val="accent1">
                    <a:lumMod val="75000"/>
                  </a:schemeClr>
                </a:solidFill>
                <a:ea typeface="Verdana" panose="020B0604030504040204" pitchFamily="34" charset="0"/>
                <a:cs typeface="Verdana" panose="020B0604030504040204" pitchFamily="34" charset="0"/>
              </a:rPr>
              <a:t>Direito a Informação – Objetiva, Detalhada e Clara;</a:t>
            </a:r>
          </a:p>
          <a:p>
            <a:pPr marL="0" indent="0" algn="just">
              <a:lnSpc>
                <a:spcPct val="100000"/>
              </a:lnSpc>
              <a:buClrTx/>
              <a:buFont typeface="Wingdings" panose="05000000000000000000" pitchFamily="2" charset="2"/>
              <a:buNone/>
              <a:defRPr/>
            </a:pPr>
            <a:endParaRPr lang="pt-BR" altLang="pt-BR" kern="0" dirty="0">
              <a:solidFill>
                <a:schemeClr val="accent1">
                  <a:lumMod val="75000"/>
                </a:schemeClr>
              </a:solidFill>
              <a:ea typeface="Verdana" panose="020B0604030504040204" pitchFamily="34" charset="0"/>
              <a:cs typeface="Verdana" panose="020B0604030504040204" pitchFamily="34" charset="0"/>
            </a:endParaRPr>
          </a:p>
          <a:p>
            <a:pPr algn="just">
              <a:lnSpc>
                <a:spcPct val="100000"/>
              </a:lnSpc>
              <a:buClrTx/>
              <a:buFont typeface="Wingdings" panose="05000000000000000000" pitchFamily="2" charset="2"/>
              <a:buChar char="ü"/>
              <a:defRPr/>
            </a:pPr>
            <a:r>
              <a:rPr lang="pt-BR" kern="0" dirty="0">
                <a:solidFill>
                  <a:schemeClr val="accent1">
                    <a:lumMod val="75000"/>
                  </a:schemeClr>
                </a:solidFill>
                <a:ea typeface="Verdana" panose="020B0604030504040204" pitchFamily="34" charset="0"/>
              </a:rPr>
              <a:t>É dever do Médico esclarecer oralmente os riscos ao paciente antes da assinatura;</a:t>
            </a:r>
          </a:p>
          <a:p>
            <a:pPr marL="0" indent="0" algn="just">
              <a:lnSpc>
                <a:spcPct val="100000"/>
              </a:lnSpc>
              <a:buClrTx/>
              <a:buFont typeface="Wingdings" panose="05000000000000000000" pitchFamily="2" charset="2"/>
              <a:buNone/>
              <a:defRPr/>
            </a:pPr>
            <a:endParaRPr lang="pt-BR" kern="0" dirty="0">
              <a:solidFill>
                <a:schemeClr val="accent1">
                  <a:lumMod val="75000"/>
                </a:schemeClr>
              </a:solidFill>
              <a:ea typeface="Verdana" panose="020B0604030504040204" pitchFamily="34" charset="0"/>
            </a:endParaRPr>
          </a:p>
          <a:p>
            <a:pPr algn="just">
              <a:lnSpc>
                <a:spcPct val="100000"/>
              </a:lnSpc>
              <a:buClrTx/>
              <a:buFont typeface="Wingdings" panose="05000000000000000000" pitchFamily="2" charset="2"/>
              <a:buChar char="ü"/>
              <a:defRPr/>
            </a:pPr>
            <a:r>
              <a:rPr lang="pt-BR" kern="0" dirty="0">
                <a:solidFill>
                  <a:schemeClr val="accent1">
                    <a:lumMod val="75000"/>
                  </a:schemeClr>
                </a:solidFill>
                <a:ea typeface="Verdana" panose="020B0604030504040204" pitchFamily="34" charset="0"/>
              </a:rPr>
              <a:t>Indispensável o vocabulário acessível com o mínimo possível de termos técnicos;</a:t>
            </a:r>
          </a:p>
          <a:p>
            <a:pPr marL="0" indent="0" algn="just">
              <a:lnSpc>
                <a:spcPct val="100000"/>
              </a:lnSpc>
              <a:buClrTx/>
              <a:buFont typeface="Wingdings" panose="05000000000000000000" pitchFamily="2" charset="2"/>
              <a:buNone/>
              <a:defRPr/>
            </a:pPr>
            <a:endParaRPr lang="pt-BR" kern="0" dirty="0">
              <a:solidFill>
                <a:schemeClr val="accent1">
                  <a:lumMod val="75000"/>
                </a:schemeClr>
              </a:solidFill>
              <a:ea typeface="Verdana" panose="020B0604030504040204" pitchFamily="34" charset="0"/>
            </a:endParaRPr>
          </a:p>
          <a:p>
            <a:pPr algn="just">
              <a:lnSpc>
                <a:spcPct val="100000"/>
              </a:lnSpc>
              <a:buClrTx/>
              <a:buFont typeface="Wingdings" panose="05000000000000000000" pitchFamily="2" charset="2"/>
              <a:buChar char="ü"/>
              <a:defRPr/>
            </a:pPr>
            <a:r>
              <a:rPr lang="pt-BR" kern="0" dirty="0">
                <a:solidFill>
                  <a:schemeClr val="accent1">
                    <a:lumMod val="75000"/>
                  </a:schemeClr>
                </a:solidFill>
                <a:ea typeface="Verdana" panose="020B0604030504040204" pitchFamily="34" charset="0"/>
              </a:rPr>
              <a:t>De preferência deve ser assinado perante duas testemunhas;</a:t>
            </a:r>
          </a:p>
          <a:p>
            <a:pPr algn="just">
              <a:lnSpc>
                <a:spcPct val="100000"/>
              </a:lnSpc>
              <a:buClrTx/>
              <a:buFont typeface="Wingdings" panose="05000000000000000000" pitchFamily="2" charset="2"/>
              <a:buChar char="ü"/>
              <a:defRPr/>
            </a:pPr>
            <a:endParaRPr lang="pt-BR" kern="0" dirty="0">
              <a:solidFill>
                <a:schemeClr val="accent1">
                  <a:lumMod val="75000"/>
                </a:schemeClr>
              </a:solidFill>
              <a:ea typeface="Verdana" panose="020B0604030504040204" pitchFamily="34" charset="0"/>
            </a:endParaRPr>
          </a:p>
          <a:p>
            <a:pPr algn="just">
              <a:lnSpc>
                <a:spcPct val="100000"/>
              </a:lnSpc>
              <a:buClrTx/>
              <a:buFont typeface="Wingdings" panose="05000000000000000000" pitchFamily="2" charset="2"/>
              <a:buChar char="ü"/>
              <a:defRPr/>
            </a:pPr>
            <a:r>
              <a:rPr lang="pt-BR" kern="0" dirty="0">
                <a:solidFill>
                  <a:schemeClr val="accent1">
                    <a:lumMod val="75000"/>
                  </a:schemeClr>
                </a:solidFill>
                <a:ea typeface="Verdana" panose="020B0604030504040204" pitchFamily="34" charset="0"/>
              </a:rPr>
              <a:t>É uma prova documental para ambas as partes.</a:t>
            </a:r>
            <a:endParaRPr lang="pt-BR" dirty="0">
              <a:solidFill>
                <a:schemeClr val="accent1">
                  <a:lumMod val="75000"/>
                </a:schemeClr>
              </a:solidFill>
            </a:endParaRPr>
          </a:p>
        </p:txBody>
      </p:sp>
      <p:pic>
        <p:nvPicPr>
          <p:cNvPr id="2" name="Imagem 1"/>
          <p:cNvPicPr>
            <a:picLocks noChangeAspect="1"/>
          </p:cNvPicPr>
          <p:nvPr/>
        </p:nvPicPr>
        <p:blipFill>
          <a:blip r:embed="rId3">
            <a:duotone>
              <a:schemeClr val="accent1">
                <a:shade val="45000"/>
                <a:satMod val="135000"/>
              </a:schemeClr>
              <a:prstClr val="white"/>
            </a:duotone>
          </a:blip>
          <a:stretch>
            <a:fillRect/>
          </a:stretch>
        </p:blipFill>
        <p:spPr>
          <a:xfrm>
            <a:off x="9000801" y="7106360"/>
            <a:ext cx="3514651" cy="2771271"/>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161925" y="390525"/>
            <a:ext cx="10510838" cy="973138"/>
          </a:xfrm>
        </p:spPr>
        <p:txBody>
          <a:bodyPr/>
          <a:lstStyle/>
          <a:p>
            <a:pPr>
              <a:defRPr/>
            </a:pPr>
            <a:r>
              <a:rPr lang="pt-BR" dirty="0"/>
              <a:t>Etapas do Termo de Consentimento Informado</a:t>
            </a:r>
          </a:p>
        </p:txBody>
      </p:sp>
      <p:sp>
        <p:nvSpPr>
          <p:cNvPr id="9" name="Espaço Reservado para Texto 8"/>
          <p:cNvSpPr>
            <a:spLocks noGrp="1"/>
          </p:cNvSpPr>
          <p:nvPr>
            <p:ph type="body" sz="quarter" idx="13"/>
          </p:nvPr>
        </p:nvSpPr>
        <p:spPr>
          <a:xfrm>
            <a:off x="377825" y="1543050"/>
            <a:ext cx="12138025" cy="8532813"/>
          </a:xfrm>
        </p:spPr>
        <p:txBody>
          <a:bodyPr>
            <a:noAutofit/>
          </a:bodyPr>
          <a:lstStyle/>
          <a:p>
            <a:pPr marL="0" indent="0" algn="just">
              <a:lnSpc>
                <a:spcPct val="100000"/>
              </a:lnSpc>
              <a:buClrTx/>
              <a:buFont typeface="Wingdings" panose="05000000000000000000" pitchFamily="2" charset="2"/>
              <a:buNone/>
              <a:defRPr/>
            </a:pPr>
            <a:r>
              <a:rPr lang="pt-BR" altLang="pt-BR" sz="3200" b="1" kern="0" dirty="0">
                <a:solidFill>
                  <a:schemeClr val="accent1">
                    <a:lumMod val="75000"/>
                  </a:schemeClr>
                </a:solidFill>
                <a:ea typeface="Verdana" panose="020B0604030504040204" pitchFamily="34" charset="0"/>
                <a:cs typeface="Verdana" panose="020B0604030504040204" pitchFamily="34" charset="0"/>
              </a:rPr>
              <a:t>ETAPA 1 - </a:t>
            </a:r>
            <a:r>
              <a:rPr lang="pt-BR" altLang="pt-BR" sz="3200" b="1" kern="0" dirty="0" err="1">
                <a:solidFill>
                  <a:schemeClr val="accent1">
                    <a:lumMod val="75000"/>
                  </a:schemeClr>
                </a:solidFill>
                <a:ea typeface="Verdana" panose="020B0604030504040204" pitchFamily="34" charset="0"/>
                <a:cs typeface="Verdana" panose="020B0604030504040204" pitchFamily="34" charset="0"/>
              </a:rPr>
              <a:t>Pré</a:t>
            </a:r>
            <a:r>
              <a:rPr lang="pt-BR" altLang="pt-BR" sz="3200" b="1" kern="0" dirty="0">
                <a:solidFill>
                  <a:schemeClr val="accent1">
                    <a:lumMod val="75000"/>
                  </a:schemeClr>
                </a:solidFill>
                <a:ea typeface="Verdana" panose="020B0604030504040204" pitchFamily="34" charset="0"/>
                <a:cs typeface="Verdana" panose="020B0604030504040204" pitchFamily="34" charset="0"/>
              </a:rPr>
              <a:t> Condições:</a:t>
            </a: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1. Capacidade (para entender e decidir);</a:t>
            </a: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2. Voluntariedade (na decisão).</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b="1" kern="0" dirty="0">
                <a:solidFill>
                  <a:schemeClr val="accent1">
                    <a:lumMod val="75000"/>
                  </a:schemeClr>
                </a:solidFill>
                <a:ea typeface="Verdana" panose="020B0604030504040204" pitchFamily="34" charset="0"/>
                <a:cs typeface="Verdana" panose="020B0604030504040204" pitchFamily="34" charset="0"/>
              </a:rPr>
              <a:t>ETAPA 2 – Elementos da Informação:</a:t>
            </a: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3. Explicação (informações sobre riscos e benefícios);</a:t>
            </a: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4. Recomendação (indicação da alternativa mais adequada);</a:t>
            </a: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5. Compreensão (dos termos 3 e 4).</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b="1" kern="0" dirty="0">
                <a:solidFill>
                  <a:schemeClr val="accent1">
                    <a:lumMod val="75000"/>
                  </a:schemeClr>
                </a:solidFill>
                <a:ea typeface="Verdana" panose="020B0604030504040204" pitchFamily="34" charset="0"/>
                <a:cs typeface="Verdana" panose="020B0604030504040204" pitchFamily="34" charset="0"/>
              </a:rPr>
              <a:t>ETAPA 3 – Elementos de Consentimento:</a:t>
            </a: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6. Decisão (em favor de uma opção);</a:t>
            </a: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7. Autorização do paciente ou responsável legal. </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233363" y="390525"/>
            <a:ext cx="10512425" cy="973138"/>
          </a:xfrm>
        </p:spPr>
        <p:txBody>
          <a:bodyPr/>
          <a:lstStyle/>
          <a:p>
            <a:pPr>
              <a:defRPr/>
            </a:pPr>
            <a:r>
              <a:rPr lang="pt-BR" sz="4000" dirty="0"/>
              <a:t>Indicações para o Termo de Consentimento Informado Seguro</a:t>
            </a:r>
          </a:p>
        </p:txBody>
      </p:sp>
      <p:sp>
        <p:nvSpPr>
          <p:cNvPr id="9" name="Espaço Reservado para Texto 8"/>
          <p:cNvSpPr>
            <a:spLocks noGrp="1"/>
          </p:cNvSpPr>
          <p:nvPr>
            <p:ph type="body" sz="quarter" idx="13"/>
          </p:nvPr>
        </p:nvSpPr>
        <p:spPr>
          <a:xfrm>
            <a:off x="377825" y="1543050"/>
            <a:ext cx="12138025" cy="8532813"/>
          </a:xfrm>
        </p:spPr>
        <p:txBody>
          <a:bodyPr>
            <a:noAutofit/>
          </a:bodyPr>
          <a:lstStyle/>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1. Ser elaborado em linguagem acessível para o paciente e familiares;</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2. Ser lido e esclarecido em momento apropriado antes do procedimento para a liberdade de escolha pelo médico;</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3. Nunca garantir determinado resultado.</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b="1" kern="0" dirty="0">
                <a:solidFill>
                  <a:schemeClr val="accent1">
                    <a:lumMod val="75000"/>
                  </a:schemeClr>
                </a:solidFill>
                <a:ea typeface="Verdana" panose="020B0604030504040204" pitchFamily="34" charset="0"/>
                <a:cs typeface="Verdana" panose="020B0604030504040204" pitchFamily="34" charset="0"/>
              </a:rPr>
              <a:t>VEDADO: </a:t>
            </a:r>
            <a:r>
              <a:rPr lang="pt-BR" altLang="pt-BR" sz="3200" kern="0" dirty="0">
                <a:solidFill>
                  <a:schemeClr val="accent1">
                    <a:lumMod val="75000"/>
                  </a:schemeClr>
                </a:solidFill>
                <a:ea typeface="Verdana" panose="020B0604030504040204" pitchFamily="34" charset="0"/>
                <a:cs typeface="Verdana" panose="020B0604030504040204" pitchFamily="34" charset="0"/>
              </a:rPr>
              <a:t>Incluir cláusula de não indenizar – Art. 25 do Código de Defesa do Consumidor.</a:t>
            </a:r>
          </a:p>
          <a:p>
            <a:pPr marL="0" indent="0" algn="just">
              <a:lnSpc>
                <a:spcPct val="100000"/>
              </a:lnSpc>
              <a:buClrTx/>
              <a:buFont typeface="Wingdings" panose="05000000000000000000" pitchFamily="2" charset="2"/>
              <a:buNone/>
              <a:defRPr/>
            </a:pPr>
            <a:endParaRPr lang="pt-BR" altLang="pt-BR" sz="3200" b="1"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endParaRPr lang="pt-BR" altLang="pt-BR" sz="3200" b="1"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306388" y="306388"/>
            <a:ext cx="10512425" cy="973137"/>
          </a:xfrm>
        </p:spPr>
        <p:txBody>
          <a:bodyPr/>
          <a:lstStyle/>
          <a:p>
            <a:pPr>
              <a:defRPr/>
            </a:pPr>
            <a:r>
              <a:rPr lang="pt-BR" dirty="0"/>
              <a:t>Prontuário Médico</a:t>
            </a:r>
          </a:p>
        </p:txBody>
      </p:sp>
      <p:sp>
        <p:nvSpPr>
          <p:cNvPr id="9" name="Espaço Reservado para Texto 8"/>
          <p:cNvSpPr>
            <a:spLocks noGrp="1"/>
          </p:cNvSpPr>
          <p:nvPr>
            <p:ph type="body" sz="quarter" idx="13"/>
          </p:nvPr>
        </p:nvSpPr>
        <p:spPr>
          <a:xfrm>
            <a:off x="306388" y="1431925"/>
            <a:ext cx="12138025" cy="8532813"/>
          </a:xfrm>
        </p:spPr>
        <p:txBody>
          <a:bodyPr>
            <a:noAutofit/>
          </a:bodyPr>
          <a:lstStyle/>
          <a:p>
            <a:pPr algn="just">
              <a:lnSpc>
                <a:spcPct val="100000"/>
              </a:lnSpc>
              <a:buClrTx/>
              <a:buFont typeface="Wingdings" panose="05000000000000000000" pitchFamily="2" charset="2"/>
              <a:buChar char="ü"/>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 Documento essencial com os dados clínicos necessários do paciente e sua evolução;</a:t>
            </a:r>
          </a:p>
          <a:p>
            <a:pPr algn="just">
              <a:lnSpc>
                <a:spcPct val="100000"/>
              </a:lnSpc>
              <a:buClrTx/>
              <a:buFont typeface="Wingdings" panose="05000000000000000000" pitchFamily="2" charset="2"/>
              <a:buChar char="ü"/>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algn="just">
              <a:lnSpc>
                <a:spcPct val="100000"/>
              </a:lnSpc>
              <a:buClrTx/>
              <a:buFont typeface="Wingdings" panose="05000000000000000000" pitchFamily="2" charset="2"/>
              <a:buChar char="ü"/>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Físico ou eletrônico;</a:t>
            </a:r>
          </a:p>
          <a:p>
            <a:pPr algn="just">
              <a:lnSpc>
                <a:spcPct val="100000"/>
              </a:lnSpc>
              <a:buClrTx/>
              <a:buFont typeface="Wingdings" panose="05000000000000000000" pitchFamily="2" charset="2"/>
              <a:buChar char="ü"/>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algn="just">
              <a:lnSpc>
                <a:spcPct val="100000"/>
              </a:lnSpc>
              <a:buClrTx/>
              <a:buFont typeface="Wingdings" panose="05000000000000000000" pitchFamily="2" charset="2"/>
              <a:buChar char="ü"/>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Preenchido com letra legível e sem rasuras;</a:t>
            </a:r>
          </a:p>
          <a:p>
            <a:pPr algn="just">
              <a:lnSpc>
                <a:spcPct val="100000"/>
              </a:lnSpc>
              <a:buClrTx/>
              <a:buFont typeface="Wingdings" panose="05000000000000000000" pitchFamily="2" charset="2"/>
              <a:buChar char="ü"/>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algn="just">
              <a:lnSpc>
                <a:spcPct val="100000"/>
              </a:lnSpc>
              <a:buClrTx/>
              <a:buFont typeface="Wingdings" panose="05000000000000000000" pitchFamily="2" charset="2"/>
              <a:buChar char="ü"/>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Dever de guarda é do profissional/instituição que atendeu o paciente;</a:t>
            </a:r>
          </a:p>
          <a:p>
            <a:pPr algn="just">
              <a:lnSpc>
                <a:spcPct val="100000"/>
              </a:lnSpc>
              <a:buClrTx/>
              <a:buFont typeface="Wingdings" panose="05000000000000000000" pitchFamily="2" charset="2"/>
              <a:buChar char="ü"/>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algn="just">
              <a:lnSpc>
                <a:spcPct val="100000"/>
              </a:lnSpc>
              <a:buClrTx/>
              <a:buFont typeface="Wingdings" panose="05000000000000000000" pitchFamily="2" charset="2"/>
              <a:buChar char="ü"/>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Pertence ao paciente;</a:t>
            </a:r>
          </a:p>
          <a:p>
            <a:pPr algn="just">
              <a:lnSpc>
                <a:spcPct val="100000"/>
              </a:lnSpc>
              <a:buClrTx/>
              <a:buFont typeface="Wingdings" panose="05000000000000000000" pitchFamily="2" charset="2"/>
              <a:buChar char="ü"/>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algn="just">
              <a:lnSpc>
                <a:spcPct val="100000"/>
              </a:lnSpc>
              <a:buClrTx/>
              <a:buFont typeface="Wingdings" panose="05000000000000000000" pitchFamily="2" charset="2"/>
              <a:buChar char="ü"/>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Deve ser obedecido o sigilo e confidencialidade das informações por todos que tem acesso a ele.</a:t>
            </a:r>
          </a:p>
          <a:p>
            <a:pPr algn="just">
              <a:lnSpc>
                <a:spcPct val="100000"/>
              </a:lnSpc>
              <a:buClrTx/>
              <a:buFont typeface="Wingdings" panose="05000000000000000000" pitchFamily="2" charset="2"/>
              <a:buChar char="ü"/>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endParaRPr lang="pt-BR" altLang="pt-BR" sz="3200" b="1"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endParaRPr lang="pt-BR" altLang="pt-BR" sz="3200" b="1"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p:txBody>
      </p:sp>
      <p:pic>
        <p:nvPicPr>
          <p:cNvPr id="3" name="Imagem 2"/>
          <p:cNvPicPr>
            <a:picLocks noChangeAspect="1"/>
          </p:cNvPicPr>
          <p:nvPr/>
        </p:nvPicPr>
        <p:blipFill>
          <a:blip r:embed="rId3">
            <a:duotone>
              <a:schemeClr val="accent1">
                <a:shade val="45000"/>
                <a:satMod val="135000"/>
              </a:schemeClr>
              <a:prstClr val="white"/>
            </a:duotone>
          </a:blip>
          <a:stretch>
            <a:fillRect/>
          </a:stretch>
        </p:blipFill>
        <p:spPr>
          <a:xfrm>
            <a:off x="10845405" y="2551212"/>
            <a:ext cx="2109735" cy="244827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88900" y="319088"/>
            <a:ext cx="10512425" cy="971550"/>
          </a:xfrm>
        </p:spPr>
        <p:txBody>
          <a:bodyPr/>
          <a:lstStyle/>
          <a:p>
            <a:pPr>
              <a:defRPr/>
            </a:pPr>
            <a:r>
              <a:rPr lang="pt-BR" dirty="0"/>
              <a:t>Prazos para a guarda dos Prontuários Médicos</a:t>
            </a:r>
          </a:p>
        </p:txBody>
      </p:sp>
      <p:sp>
        <p:nvSpPr>
          <p:cNvPr id="118787" name="Espaço Reservado para Texto 8"/>
          <p:cNvSpPr>
            <a:spLocks noGrp="1" noChangeArrowheads="1"/>
          </p:cNvSpPr>
          <p:nvPr>
            <p:ph type="body" sz="quarter" idx="13"/>
          </p:nvPr>
        </p:nvSpPr>
        <p:spPr bwMode="auto">
          <a:xfrm>
            <a:off x="377825" y="1754188"/>
            <a:ext cx="12138025" cy="5765800"/>
          </a:xfrm>
          <a:noFill/>
          <a:ln>
            <a:miter lim="800000"/>
            <a:headEnd/>
            <a:tailEnd/>
          </a:ln>
        </p:spPr>
        <p:txBody>
          <a:bodyPr vert="horz" wrap="square" lIns="91440" tIns="45720" rIns="91440" bIns="45720" numCol="1" anchorCtr="0" compatLnSpc="1">
            <a:prstTxWarp prst="textNoShape">
              <a:avLst/>
            </a:prstTxWarp>
          </a:bodyPr>
          <a:lstStyle/>
          <a:p>
            <a:pPr marL="304800" indent="-30480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 Código Civil: 3 anos – Art. 206, Par 6°, Inc. V;</a:t>
            </a:r>
          </a:p>
          <a:p>
            <a:pPr marL="304800" indent="-304800" algn="just">
              <a:lnSpc>
                <a:spcPct val="100000"/>
              </a:lnSpc>
              <a:spcBef>
                <a:spcPct val="0"/>
              </a:spcBef>
              <a:buClrTx/>
              <a:buFont typeface="Wingdings" panose="05000000000000000000" pitchFamily="2" charset="2"/>
              <a:buChar char="ü"/>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Código de Defesa do Consumidor: 5 anos – Art. 27;</a:t>
            </a:r>
          </a:p>
          <a:p>
            <a:pPr marL="304800" indent="-304800" algn="just">
              <a:lnSpc>
                <a:spcPct val="100000"/>
              </a:lnSpc>
              <a:spcBef>
                <a:spcPct val="0"/>
              </a:spcBef>
              <a:buClrTx/>
              <a:buFont typeface="Wingdings" panose="05000000000000000000" pitchFamily="2" charset="2"/>
              <a:buChar char="ü"/>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Conselho Federal de Medicina: 20 anos;</a:t>
            </a:r>
          </a:p>
          <a:p>
            <a:pPr marL="304800" indent="-304800" algn="just">
              <a:lnSpc>
                <a:spcPct val="100000"/>
              </a:lnSpc>
              <a:spcBef>
                <a:spcPct val="0"/>
              </a:spcBef>
              <a:buClrTx/>
              <a:buFont typeface="Wingdings" panose="05000000000000000000" pitchFamily="2" charset="2"/>
              <a:buChar char="ü"/>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Estatuto da Criança e do Adolescente: 18 anos – Art. 10</a:t>
            </a:r>
          </a:p>
          <a:p>
            <a:pPr marL="304800" indent="-304800" algn="just">
              <a:lnSpc>
                <a:spcPct val="100000"/>
              </a:lnSpc>
              <a:spcBef>
                <a:spcPct val="0"/>
              </a:spcBef>
              <a:buClrTx/>
              <a:buFont typeface="Wingdings" panose="05000000000000000000" pitchFamily="2" charset="2"/>
              <a:buChar char="ü"/>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None/>
            </a:pPr>
            <a:r>
              <a:rPr lang="pt-BR" altLang="pt-BR" sz="3200" smtClean="0">
                <a:solidFill>
                  <a:srgbClr val="376092"/>
                </a:solidFill>
                <a:ea typeface="Verdana" pitchFamily="34" charset="0"/>
                <a:cs typeface="Verdana" pitchFamily="34" charset="0"/>
              </a:rPr>
              <a:t>Obs.: Eletrônico – o mesmo prazo de 20 anos ( Lei 13.787/2018)</a:t>
            </a:r>
          </a:p>
          <a:p>
            <a:pPr marL="304800" indent="-304800" algn="just">
              <a:lnSpc>
                <a:spcPct val="100000"/>
              </a:lnSpc>
              <a:spcBef>
                <a:spcPct val="0"/>
              </a:spcBef>
              <a:buClrTx/>
              <a:buFont typeface="Wingdings" panose="05000000000000000000" pitchFamily="2" charset="2"/>
              <a:buChar char="ü"/>
            </a:pPr>
            <a:endParaRPr lang="pt-BR" altLang="pt-BR" sz="3200"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None/>
            </a:pPr>
            <a:endParaRPr lang="pt-BR" altLang="pt-BR" sz="3200" b="1"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None/>
            </a:pPr>
            <a:endParaRPr lang="pt-BR" altLang="pt-BR" sz="3200" b="1" smtClean="0">
              <a:solidFill>
                <a:srgbClr val="376092"/>
              </a:solidFill>
              <a:ea typeface="Verdana" pitchFamily="34" charset="0"/>
              <a:cs typeface="Verdana" pitchFamily="34" charset="0"/>
            </a:endParaRPr>
          </a:p>
          <a:p>
            <a:pPr marL="304800" indent="-30480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377825" y="244475"/>
            <a:ext cx="10510838" cy="973138"/>
          </a:xfrm>
        </p:spPr>
        <p:txBody>
          <a:bodyPr/>
          <a:lstStyle/>
          <a:p>
            <a:pPr>
              <a:defRPr/>
            </a:pPr>
            <a:r>
              <a:rPr lang="pt-BR" dirty="0"/>
              <a:t>Diretivas Antecipadas de Vontade</a:t>
            </a:r>
          </a:p>
        </p:txBody>
      </p:sp>
      <p:sp>
        <p:nvSpPr>
          <p:cNvPr id="9" name="Espaço Reservado para Texto 8"/>
          <p:cNvSpPr>
            <a:spLocks noGrp="1"/>
          </p:cNvSpPr>
          <p:nvPr>
            <p:ph type="body" sz="quarter" idx="13"/>
          </p:nvPr>
        </p:nvSpPr>
        <p:spPr>
          <a:xfrm>
            <a:off x="377825" y="1754188"/>
            <a:ext cx="12138025" cy="8532812"/>
          </a:xfrm>
        </p:spPr>
        <p:txBody>
          <a:bodyPr>
            <a:noAutofit/>
          </a:bodyPr>
          <a:lstStyle/>
          <a:p>
            <a:pPr algn="just">
              <a:lnSpc>
                <a:spcPct val="100000"/>
              </a:lnSpc>
              <a:buClrTx/>
              <a:buFontTx/>
              <a:buChar char="-"/>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Declaração na qual o paciente diz quais tratamentos deseja ou não quando estiver incapacitado de se manifestar.</a:t>
            </a:r>
          </a:p>
          <a:p>
            <a:pPr algn="just">
              <a:lnSpc>
                <a:spcPct val="100000"/>
              </a:lnSpc>
              <a:buClrTx/>
              <a:buFontTx/>
              <a:buChar char="-"/>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algn="just">
              <a:lnSpc>
                <a:spcPct val="100000"/>
              </a:lnSpc>
              <a:buClrTx/>
              <a:buFontTx/>
              <a:buChar char="-"/>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Espécies:               Testamento Vital (1)</a:t>
            </a: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                                   Mandato Duradouro (2)</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1. Testamento Vital: Documento que dispõe sobre tratamentos, cuidados e procedimentos desejados ou não pelo paciente.</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r>
              <a:rPr lang="pt-BR" altLang="pt-BR" sz="3200" kern="0" dirty="0">
                <a:solidFill>
                  <a:schemeClr val="accent1">
                    <a:lumMod val="75000"/>
                  </a:schemeClr>
                </a:solidFill>
                <a:ea typeface="Verdana" panose="020B0604030504040204" pitchFamily="34" charset="0"/>
                <a:cs typeface="Verdana" panose="020B0604030504040204" pitchFamily="34" charset="0"/>
              </a:rPr>
              <a:t>2. Mandato Duradouro: Nomeação de um procurador de saúde pelo paciente o qual tomará as decisões conforme a vontade do paciente (não seja herdeiro).</a:t>
            </a: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a:p>
            <a:pPr marL="0" indent="0" algn="just">
              <a:lnSpc>
                <a:spcPct val="100000"/>
              </a:lnSpc>
              <a:buClrTx/>
              <a:buFont typeface="Wingdings" panose="05000000000000000000" pitchFamily="2" charset="2"/>
              <a:buNone/>
              <a:defRPr/>
            </a:pPr>
            <a:endParaRPr lang="pt-BR" altLang="pt-BR" sz="3200" kern="0" dirty="0">
              <a:solidFill>
                <a:schemeClr val="accent1">
                  <a:lumMod val="75000"/>
                </a:schemeClr>
              </a:solidFill>
              <a:ea typeface="Verdana" panose="020B0604030504040204" pitchFamily="34" charset="0"/>
              <a:cs typeface="Verdana" panose="020B0604030504040204" pitchFamily="34" charset="0"/>
            </a:endParaRPr>
          </a:p>
        </p:txBody>
      </p:sp>
      <p:cxnSp>
        <p:nvCxnSpPr>
          <p:cNvPr id="4" name="Conector reto 3"/>
          <p:cNvCxnSpPr>
            <a:cxnSpLocks/>
          </p:cNvCxnSpPr>
          <p:nvPr/>
        </p:nvCxnSpPr>
        <p:spPr>
          <a:xfrm flipV="1">
            <a:off x="2681288" y="3559175"/>
            <a:ext cx="0" cy="936625"/>
          </a:xfrm>
          <a:prstGeom prst="line">
            <a:avLst/>
          </a:prstGeom>
          <a:ln>
            <a:solidFill>
              <a:schemeClr val="tx2">
                <a:lumMod val="20000"/>
                <a:lumOff val="80000"/>
              </a:schemeClr>
            </a:solidFill>
          </a:ln>
        </p:spPr>
        <p:style>
          <a:lnRef idx="1">
            <a:schemeClr val="dk1"/>
          </a:lnRef>
          <a:fillRef idx="0">
            <a:schemeClr val="dk1"/>
          </a:fillRef>
          <a:effectRef idx="0">
            <a:schemeClr val="dk1"/>
          </a:effectRef>
          <a:fontRef idx="minor">
            <a:schemeClr val="tx1"/>
          </a:fontRef>
        </p:style>
      </p:cxnSp>
      <p:cxnSp>
        <p:nvCxnSpPr>
          <p:cNvPr id="5" name="Conector reto 4"/>
          <p:cNvCxnSpPr>
            <a:cxnSpLocks/>
          </p:cNvCxnSpPr>
          <p:nvPr/>
        </p:nvCxnSpPr>
        <p:spPr>
          <a:xfrm>
            <a:off x="2681288" y="3559175"/>
            <a:ext cx="792162" cy="0"/>
          </a:xfrm>
          <a:prstGeom prst="line">
            <a:avLst/>
          </a:prstGeom>
          <a:ln>
            <a:solidFill>
              <a:schemeClr val="tx2">
                <a:lumMod val="20000"/>
                <a:lumOff val="80000"/>
              </a:schemeClr>
            </a:solidFill>
          </a:ln>
        </p:spPr>
        <p:style>
          <a:lnRef idx="1">
            <a:schemeClr val="dk1"/>
          </a:lnRef>
          <a:fillRef idx="0">
            <a:schemeClr val="dk1"/>
          </a:fillRef>
          <a:effectRef idx="0">
            <a:schemeClr val="dk1"/>
          </a:effectRef>
          <a:fontRef idx="minor">
            <a:schemeClr val="tx1"/>
          </a:fontRef>
        </p:style>
      </p:cxnSp>
      <p:cxnSp>
        <p:nvCxnSpPr>
          <p:cNvPr id="7" name="Conector reto 6"/>
          <p:cNvCxnSpPr>
            <a:cxnSpLocks/>
          </p:cNvCxnSpPr>
          <p:nvPr/>
        </p:nvCxnSpPr>
        <p:spPr>
          <a:xfrm>
            <a:off x="2681288" y="4495800"/>
            <a:ext cx="792162" cy="0"/>
          </a:xfrm>
          <a:prstGeom prst="line">
            <a:avLst/>
          </a:prstGeom>
          <a:ln>
            <a:solidFill>
              <a:schemeClr val="tx2">
                <a:lumMod val="20000"/>
                <a:lumOff val="80000"/>
              </a:schemeClr>
            </a:solidFill>
          </a:ln>
        </p:spPr>
        <p:style>
          <a:lnRef idx="1">
            <a:schemeClr val="dk1"/>
          </a:lnRef>
          <a:fillRef idx="0">
            <a:schemeClr val="dk1"/>
          </a:fillRef>
          <a:effectRef idx="0">
            <a:schemeClr val="dk1"/>
          </a:effectRef>
          <a:fontRef idx="minor">
            <a:schemeClr val="tx1"/>
          </a:fontRef>
        </p:style>
      </p:cxnSp>
      <p:pic>
        <p:nvPicPr>
          <p:cNvPr id="10" name="Imagem 9"/>
          <p:cNvPicPr>
            <a:picLocks noChangeAspect="1"/>
          </p:cNvPicPr>
          <p:nvPr/>
        </p:nvPicPr>
        <p:blipFill>
          <a:blip r:embed="rId3">
            <a:duotone>
              <a:schemeClr val="accent1">
                <a:shade val="45000"/>
                <a:satMod val="135000"/>
              </a:schemeClr>
              <a:prstClr val="white"/>
            </a:duotone>
          </a:blip>
          <a:stretch>
            <a:fillRect/>
          </a:stretch>
        </p:blipFill>
        <p:spPr>
          <a:xfrm>
            <a:off x="9597439" y="2767236"/>
            <a:ext cx="2943225" cy="2000421"/>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161925" y="234950"/>
            <a:ext cx="10510838" cy="971550"/>
          </a:xfrm>
        </p:spPr>
        <p:txBody>
          <a:bodyPr/>
          <a:lstStyle/>
          <a:p>
            <a:pPr>
              <a:defRPr/>
            </a:pPr>
            <a:r>
              <a:rPr lang="pt-BR" sz="4000" dirty="0"/>
              <a:t>Diretivas Antecipadas de Vontade</a:t>
            </a:r>
          </a:p>
        </p:txBody>
      </p:sp>
      <p:sp>
        <p:nvSpPr>
          <p:cNvPr id="122883" name="Espaço Reservado para Texto 8"/>
          <p:cNvSpPr>
            <a:spLocks noGrp="1" noChangeArrowheads="1"/>
          </p:cNvSpPr>
          <p:nvPr>
            <p:ph type="body" sz="quarter" idx="13"/>
          </p:nvPr>
        </p:nvSpPr>
        <p:spPr bwMode="auto">
          <a:xfrm>
            <a:off x="377825" y="1519238"/>
            <a:ext cx="12138025" cy="8532812"/>
          </a:xfrm>
          <a:noFill/>
          <a:ln>
            <a:miter lim="800000"/>
            <a:headEnd/>
            <a:tailEnd/>
          </a:ln>
        </p:spPr>
        <p:txBody>
          <a:bodyPr vert="horz" wrap="square" lIns="91440" tIns="45720" rIns="91440" bIns="45720" numCol="1" anchorCtr="0" compatLnSpc="1">
            <a:prstTxWarp prst="textNoShape">
              <a:avLst/>
            </a:prstTxWarp>
          </a:bodyPr>
          <a:lstStyle/>
          <a:p>
            <a:pPr marL="0" indent="0" algn="just">
              <a:lnSpc>
                <a:spcPct val="100000"/>
              </a:lnSpc>
              <a:spcBef>
                <a:spcPct val="0"/>
              </a:spcBef>
              <a:buClrTx/>
              <a:buFont typeface="Wingdings" panose="05000000000000000000" pitchFamily="2" charset="2"/>
              <a:buNone/>
            </a:pPr>
            <a:r>
              <a:rPr lang="pt-BR" altLang="pt-BR" sz="3200" b="1" smtClean="0">
                <a:solidFill>
                  <a:srgbClr val="376092"/>
                </a:solidFill>
                <a:ea typeface="Verdana" pitchFamily="34" charset="0"/>
                <a:cs typeface="Verdana" pitchFamily="34" charset="0"/>
              </a:rPr>
              <a:t>Características:</a:t>
            </a:r>
          </a:p>
          <a:p>
            <a:pPr marL="0" indent="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Privilegiam a autonomia da vontade do paciente;</a:t>
            </a:r>
          </a:p>
          <a:p>
            <a:pPr marL="0" indent="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a:p>
            <a:pPr marL="0" indent="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Tem por fundamento a resolução 1995/2012;</a:t>
            </a:r>
          </a:p>
          <a:p>
            <a:pPr marL="0" indent="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a:p>
            <a:pPr marL="0" indent="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Podem ser elaboradas por instrumento público ou particular;</a:t>
            </a:r>
          </a:p>
          <a:p>
            <a:pPr marL="0" indent="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a:p>
            <a:pPr marL="0" indent="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É um ato revogável;</a:t>
            </a:r>
          </a:p>
          <a:p>
            <a:pPr marL="0" indent="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a:p>
            <a:pPr marL="0" indent="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Em casos extremos admite-se a forma oral;</a:t>
            </a:r>
          </a:p>
          <a:p>
            <a:pPr marL="0" indent="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a:p>
            <a:pPr marL="0" indent="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Fundamenta-se no Art. 5°, Inc III CF/88 e Art. 15 do Código Civil;</a:t>
            </a:r>
          </a:p>
          <a:p>
            <a:pPr marL="0" indent="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a:p>
            <a:pPr marL="0" indent="0" algn="just">
              <a:lnSpc>
                <a:spcPct val="100000"/>
              </a:lnSpc>
              <a:spcBef>
                <a:spcPct val="0"/>
              </a:spcBef>
              <a:buClrTx/>
              <a:buFont typeface="Wingdings" panose="05000000000000000000" pitchFamily="2" charset="2"/>
              <a:buChar char="ü"/>
            </a:pPr>
            <a:r>
              <a:rPr lang="pt-BR" altLang="pt-BR" sz="3200" smtClean="0">
                <a:solidFill>
                  <a:srgbClr val="376092"/>
                </a:solidFill>
                <a:ea typeface="Verdana" pitchFamily="34" charset="0"/>
                <a:cs typeface="Verdana" pitchFamily="34" charset="0"/>
              </a:rPr>
              <a:t>É possível a intervenção do Ministério Público para o seu cumprimento.</a:t>
            </a:r>
          </a:p>
          <a:p>
            <a:pPr marL="0" indent="0" algn="just">
              <a:lnSpc>
                <a:spcPct val="100000"/>
              </a:lnSpc>
              <a:spcBef>
                <a:spcPct val="0"/>
              </a:spcBef>
              <a:buClrTx/>
              <a:buFont typeface="Wingdings" panose="05000000000000000000" pitchFamily="2" charset="2"/>
              <a:buChar char="ü"/>
            </a:pPr>
            <a:endParaRPr lang="pt-BR" altLang="pt-BR" sz="3200" smtClean="0">
              <a:solidFill>
                <a:srgbClr val="376092"/>
              </a:solidFill>
              <a:ea typeface="Verdana" pitchFamily="34" charset="0"/>
              <a:cs typeface="Verdana" pitchFamily="34" charset="0"/>
            </a:endParaRPr>
          </a:p>
          <a:p>
            <a:pPr marL="0" indent="0" algn="just">
              <a:lnSpc>
                <a:spcPct val="100000"/>
              </a:lnSpc>
              <a:spcBef>
                <a:spcPct val="0"/>
              </a:spcBef>
              <a:buClrTx/>
              <a:buFont typeface="Wingdings" panose="05000000000000000000" pitchFamily="2" charset="2"/>
              <a:buChar char="ü"/>
            </a:pPr>
            <a:endParaRPr lang="pt-BR" altLang="pt-BR" sz="3200" smtClean="0">
              <a:solidFill>
                <a:srgbClr val="376092"/>
              </a:solidFill>
              <a:ea typeface="Verdana" pitchFamily="34" charset="0"/>
              <a:cs typeface="Verdana" pitchFamily="34" charset="0"/>
            </a:endParaRPr>
          </a:p>
          <a:p>
            <a:pPr marL="0" indent="0" algn="just">
              <a:lnSpc>
                <a:spcPct val="100000"/>
              </a:lnSpc>
              <a:spcBef>
                <a:spcPct val="0"/>
              </a:spcBef>
              <a:buClrTx/>
              <a:buFont typeface="Wingdings" panose="05000000000000000000" pitchFamily="2" charset="2"/>
              <a:buChar char="ü"/>
            </a:pPr>
            <a:endParaRPr lang="pt-BR" altLang="pt-BR" sz="3200" smtClean="0">
              <a:solidFill>
                <a:srgbClr val="376092"/>
              </a:solidFill>
              <a:ea typeface="Verdana" pitchFamily="34" charset="0"/>
              <a:cs typeface="Verdana" pitchFamily="34" charset="0"/>
            </a:endParaRPr>
          </a:p>
          <a:p>
            <a:pPr marL="0" indent="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a:p>
            <a:pPr marL="0" indent="0" algn="just">
              <a:lnSpc>
                <a:spcPct val="100000"/>
              </a:lnSpc>
              <a:spcBef>
                <a:spcPct val="0"/>
              </a:spcBef>
              <a:buClrTx/>
              <a:buFontTx/>
              <a:buChar char="-"/>
            </a:pPr>
            <a:endParaRPr lang="pt-BR" altLang="pt-BR" sz="3200" smtClean="0">
              <a:solidFill>
                <a:srgbClr val="376092"/>
              </a:solidFill>
              <a:ea typeface="Verdana" pitchFamily="34" charset="0"/>
              <a:cs typeface="Verdana" pitchFamily="34" charset="0"/>
            </a:endParaRPr>
          </a:p>
          <a:p>
            <a:pPr marL="0" indent="0" algn="just">
              <a:lnSpc>
                <a:spcPct val="100000"/>
              </a:lnSpc>
              <a:spcBef>
                <a:spcPct val="0"/>
              </a:spcBef>
              <a:buClrTx/>
              <a:buFont typeface="Wingdings" panose="05000000000000000000" pitchFamily="2" charset="2"/>
              <a:buNone/>
            </a:pPr>
            <a:endParaRPr lang="pt-BR" altLang="pt-BR" sz="3200" smtClean="0">
              <a:solidFill>
                <a:srgbClr val="376092"/>
              </a:solidFill>
              <a:ea typeface="Verdana" pitchFamily="34" charset="0"/>
              <a:cs typeface="Verdana"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1744663" y="4279900"/>
            <a:ext cx="9361487" cy="647700"/>
          </a:xfrm>
        </p:spPr>
        <p:txBody>
          <a:bodyPr/>
          <a:lstStyle/>
          <a:p>
            <a:pPr algn="ctr">
              <a:defRPr/>
            </a:pPr>
            <a:r>
              <a:rPr lang="pt-BR" dirty="0"/>
              <a:t>Obrigada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533400" y="323850"/>
            <a:ext cx="9359900" cy="647700"/>
          </a:xfrm>
        </p:spPr>
        <p:txBody>
          <a:bodyPr/>
          <a:lstStyle/>
          <a:p>
            <a:pPr>
              <a:defRPr/>
            </a:pPr>
            <a:r>
              <a:rPr lang="pt-BR" dirty="0"/>
              <a:t>Saúde: Relevância Pública</a:t>
            </a:r>
          </a:p>
        </p:txBody>
      </p:sp>
      <p:sp>
        <p:nvSpPr>
          <p:cNvPr id="9" name="CaixaDeTexto 8"/>
          <p:cNvSpPr txBox="1"/>
          <p:nvPr/>
        </p:nvSpPr>
        <p:spPr>
          <a:xfrm>
            <a:off x="809625" y="1587500"/>
            <a:ext cx="11952288" cy="3468688"/>
          </a:xfrm>
          <a:prstGeom prst="rect">
            <a:avLst/>
          </a:prstGeom>
          <a:noFill/>
          <a:ln>
            <a:solidFill>
              <a:schemeClr val="accent1">
                <a:lumMod val="75000"/>
              </a:schemeClr>
            </a:solidFill>
          </a:ln>
        </p:spPr>
        <p:txBody>
          <a:bodyPr>
            <a:spAutoFit/>
          </a:bodyPr>
          <a:lstStyle/>
          <a:p>
            <a:pPr algn="just">
              <a:lnSpc>
                <a:spcPct val="150000"/>
              </a:lnSpc>
              <a:defRPr/>
            </a:pPr>
            <a:r>
              <a:rPr lang="pt-BR" sz="3000" dirty="0">
                <a:solidFill>
                  <a:schemeClr val="accent1">
                    <a:lumMod val="75000"/>
                  </a:schemeClr>
                </a:solidFill>
              </a:rPr>
              <a:t>Artigo 197 CF/88. São de </a:t>
            </a:r>
            <a:r>
              <a:rPr lang="pt-BR" sz="3000" u="sng" dirty="0">
                <a:solidFill>
                  <a:schemeClr val="accent1">
                    <a:lumMod val="75000"/>
                  </a:schemeClr>
                </a:solidFill>
              </a:rPr>
              <a:t>relevância pública</a:t>
            </a:r>
            <a:r>
              <a:rPr lang="pt-BR" sz="3000" dirty="0">
                <a:solidFill>
                  <a:schemeClr val="accent1">
                    <a:lumMod val="75000"/>
                  </a:schemeClr>
                </a:solidFill>
              </a:rPr>
              <a:t> as ações e serviços de saúde, cabendo ao poder público dispor, nos termos da lei, sobre sua regulamentação, fiscalização e controle, devendo sua execução ser feita diretamente ou através de terceiros e, também, por pessoa física ou jurídica de direito privado.</a:t>
            </a:r>
          </a:p>
        </p:txBody>
      </p:sp>
      <p:sp>
        <p:nvSpPr>
          <p:cNvPr id="11" name="CaixaDeTexto 10"/>
          <p:cNvSpPr txBox="1"/>
          <p:nvPr/>
        </p:nvSpPr>
        <p:spPr>
          <a:xfrm>
            <a:off x="3402013" y="5259388"/>
            <a:ext cx="9359900" cy="4162425"/>
          </a:xfrm>
          <a:prstGeom prst="rect">
            <a:avLst/>
          </a:prstGeom>
          <a:noFill/>
          <a:ln>
            <a:solidFill>
              <a:schemeClr val="accent1">
                <a:lumMod val="75000"/>
              </a:schemeClr>
            </a:solidFill>
          </a:ln>
        </p:spPr>
        <p:txBody>
          <a:bodyPr>
            <a:spAutoFit/>
          </a:bodyPr>
          <a:lstStyle/>
          <a:p>
            <a:pPr algn="just">
              <a:lnSpc>
                <a:spcPct val="150000"/>
              </a:lnSpc>
              <a:defRPr/>
            </a:pPr>
            <a:r>
              <a:rPr lang="pt-BR" sz="3000" dirty="0">
                <a:solidFill>
                  <a:schemeClr val="accent1">
                    <a:lumMod val="75000"/>
                  </a:schemeClr>
                </a:solidFill>
              </a:rPr>
              <a:t>“O </a:t>
            </a:r>
            <a:r>
              <a:rPr lang="pt-BR" sz="3000" u="sng" dirty="0">
                <a:solidFill>
                  <a:schemeClr val="accent1">
                    <a:lumMod val="75000"/>
                  </a:schemeClr>
                </a:solidFill>
              </a:rPr>
              <a:t>Ministério Público é parte legítima</a:t>
            </a:r>
            <a:r>
              <a:rPr lang="pt-BR" sz="3000" dirty="0">
                <a:solidFill>
                  <a:schemeClr val="accent1">
                    <a:lumMod val="75000"/>
                  </a:schemeClr>
                </a:solidFill>
              </a:rPr>
              <a:t> para ajuizamento de ação civil pública que vise o fornecimento de remédios à portadores de certa doença”. (STF, RE nº605.553/MG, Rel. Min. Marco Aurélio, Pleno, ata de julgamento publicada no </a:t>
            </a:r>
            <a:r>
              <a:rPr lang="pt-BR" sz="3000" dirty="0" err="1">
                <a:solidFill>
                  <a:schemeClr val="accent1">
                    <a:lumMod val="75000"/>
                  </a:schemeClr>
                </a:solidFill>
              </a:rPr>
              <a:t>Dje</a:t>
            </a:r>
            <a:r>
              <a:rPr lang="pt-BR" sz="3000" dirty="0">
                <a:solidFill>
                  <a:schemeClr val="accent1">
                    <a:lumMod val="75000"/>
                  </a:schemeClr>
                </a:solidFill>
              </a:rPr>
              <a:t> nº169 de 17-08-2018)</a:t>
            </a:r>
          </a:p>
        </p:txBody>
      </p:sp>
      <p:sp>
        <p:nvSpPr>
          <p:cNvPr id="12" name="Seta: Dobrada 11"/>
          <p:cNvSpPr/>
          <p:nvPr/>
        </p:nvSpPr>
        <p:spPr>
          <a:xfrm flipV="1">
            <a:off x="1943100" y="5072063"/>
            <a:ext cx="1119188" cy="1717675"/>
          </a:xfrm>
          <a:prstGeom prst="bentArrow">
            <a:avLst>
              <a:gd name="adj1" fmla="val 25000"/>
              <a:gd name="adj2" fmla="val 25000"/>
              <a:gd name="adj3" fmla="val 22074"/>
              <a:gd name="adj4" fmla="val 4667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chemeClr val="tx1"/>
              </a:solidFill>
            </a:endParaRPr>
          </a:p>
        </p:txBody>
      </p:sp>
      <p:sp>
        <p:nvSpPr>
          <p:cNvPr id="13" name="CaixaDeTexto 12"/>
          <p:cNvSpPr txBox="1"/>
          <p:nvPr/>
        </p:nvSpPr>
        <p:spPr>
          <a:xfrm>
            <a:off x="969963" y="7015163"/>
            <a:ext cx="2190750" cy="1016000"/>
          </a:xfrm>
          <a:prstGeom prst="rect">
            <a:avLst/>
          </a:prstGeom>
          <a:noFill/>
          <a:ln>
            <a:solidFill>
              <a:schemeClr val="accent1">
                <a:lumMod val="75000"/>
              </a:schemeClr>
            </a:solidFill>
          </a:ln>
        </p:spPr>
        <p:txBody>
          <a:bodyPr wrap="none">
            <a:spAutoFit/>
          </a:bodyPr>
          <a:lstStyle/>
          <a:p>
            <a:pPr>
              <a:defRPr/>
            </a:pPr>
            <a:r>
              <a:rPr lang="pt-BR" sz="3000" dirty="0">
                <a:solidFill>
                  <a:schemeClr val="accent1">
                    <a:lumMod val="75000"/>
                  </a:schemeClr>
                </a:solidFill>
              </a:rPr>
              <a:t>Relevância </a:t>
            </a:r>
          </a:p>
          <a:p>
            <a:pPr algn="ctr">
              <a:defRPr/>
            </a:pPr>
            <a:r>
              <a:rPr lang="pt-BR" sz="3000" dirty="0">
                <a:solidFill>
                  <a:schemeClr val="accent1">
                    <a:lumMod val="75000"/>
                  </a:schemeClr>
                </a:solidFill>
              </a:rPr>
              <a:t>Pública</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delomaterialdidatico_fgv">
  <a:themeElements>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presentação1" id="{1BF3A8CD-93FE-4642-8C34-1B5E2F0F18FD}" vid="{380539FA-782F-4DEA-AB05-7DDC49671130}"/>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modelomaterialdidatico_fgv</Template>
  <TotalTime>5564</TotalTime>
  <Words>5189</Words>
  <Application>Microsoft Office PowerPoint</Application>
  <PresentationFormat>Personalizar</PresentationFormat>
  <Paragraphs>780</Paragraphs>
  <Slides>89</Slides>
  <Notes>26</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89</vt:i4>
      </vt:variant>
    </vt:vector>
  </HeadingPairs>
  <TitlesOfParts>
    <vt:vector size="96" baseType="lpstr">
      <vt:lpstr>Arial</vt:lpstr>
      <vt:lpstr>Calibri</vt:lpstr>
      <vt:lpstr>+mj-lt</vt:lpstr>
      <vt:lpstr>Wingdings</vt:lpstr>
      <vt:lpstr>MS PGothic</vt:lpstr>
      <vt:lpstr>Verdana</vt:lpstr>
      <vt:lpstr>modelomaterialdidatico_fgv</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CDC: Cláusulas Abusivas nos Contratos de  Planos de Saúde</vt:lpstr>
      <vt:lpstr>Cláusulas Abusivas nos Contratos  de Planos de Saúde</vt:lpstr>
      <vt:lpstr>Cláusulas nos Contratos de Planos de Saúde</vt:lpstr>
      <vt:lpstr>Revisão das Cláusulas Abusivas</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dc:title>
  <dc:creator>Marcia</dc:creator>
  <cp:keywords>FGV</cp:keywords>
  <cp:lastModifiedBy>Olá</cp:lastModifiedBy>
  <cp:revision>328</cp:revision>
  <dcterms:created xsi:type="dcterms:W3CDTF">2019-07-15T02:25:58Z</dcterms:created>
  <dcterms:modified xsi:type="dcterms:W3CDTF">2025-08-21T19:36:51Z</dcterms:modified>
</cp:coreProperties>
</file>